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tags/tag8.xml" ContentType="application/vnd.openxmlformats-officedocument.presentationml.tags+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3.xml" ContentType="application/vnd.openxmlformats-officedocument.presentationml.notesSlide+xml"/>
  <Override PartName="/ppt/comments/comment3.xml" ContentType="application/vnd.openxmlformats-officedocument.presentationml.comments+xml"/>
  <Override PartName="/ppt/tags/tag11.xml" ContentType="application/vnd.openxmlformats-officedocument.presentationml.tags+xml"/>
  <Override PartName="/ppt/notesSlides/notesSlide14.xml" ContentType="application/vnd.openxmlformats-officedocument.presentationml.notesSlide+xml"/>
  <Override PartName="/ppt/comments/comment4.xml" ContentType="application/vnd.openxmlformats-officedocument.presentationml.comments+xml"/>
  <Override PartName="/ppt/tags/tag12.xml" ContentType="application/vnd.openxmlformats-officedocument.presentationml.tags+xml"/>
  <Override PartName="/ppt/tags/tag13.xml" ContentType="application/vnd.openxmlformats-officedocument.presentationml.tags+xml"/>
  <Override PartName="/ppt/notesSlides/notesSlide15.xml" ContentType="application/vnd.openxmlformats-officedocument.presentationml.notesSlide+xml"/>
  <Override PartName="/ppt/comments/comment5.xml" ContentType="application/vnd.openxmlformats-officedocument.presentationml.comments+xml"/>
  <Override PartName="/ppt/notesSlides/notesSlide1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2.xml" ContentType="application/vnd.openxmlformats-officedocument.presentationml.tags+xml"/>
  <Override PartName="/ppt/notesSlides/notesSlide26.xml" ContentType="application/vnd.openxmlformats-officedocument.presentationml.notesSlide+xml"/>
  <Override PartName="/ppt/tags/tag2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39"/>
  </p:notesMasterIdLst>
  <p:sldIdLst>
    <p:sldId id="304" r:id="rId3"/>
    <p:sldId id="262" r:id="rId4"/>
    <p:sldId id="645" r:id="rId5"/>
    <p:sldId id="640" r:id="rId6"/>
    <p:sldId id="641" r:id="rId7"/>
    <p:sldId id="709" r:id="rId8"/>
    <p:sldId id="650" r:id="rId9"/>
    <p:sldId id="692" r:id="rId10"/>
    <p:sldId id="702" r:id="rId11"/>
    <p:sldId id="725" r:id="rId12"/>
    <p:sldId id="726" r:id="rId13"/>
    <p:sldId id="727" r:id="rId14"/>
    <p:sldId id="710" r:id="rId15"/>
    <p:sldId id="711" r:id="rId16"/>
    <p:sldId id="728" r:id="rId17"/>
    <p:sldId id="686" r:id="rId18"/>
    <p:sldId id="745" r:id="rId19"/>
    <p:sldId id="746" r:id="rId20"/>
    <p:sldId id="747" r:id="rId21"/>
    <p:sldId id="748" r:id="rId22"/>
    <p:sldId id="699" r:id="rId23"/>
    <p:sldId id="736" r:id="rId24"/>
    <p:sldId id="737" r:id="rId25"/>
    <p:sldId id="738" r:id="rId26"/>
    <p:sldId id="739" r:id="rId27"/>
    <p:sldId id="740" r:id="rId28"/>
    <p:sldId id="741" r:id="rId29"/>
    <p:sldId id="742" r:id="rId30"/>
    <p:sldId id="743" r:id="rId31"/>
    <p:sldId id="744" r:id="rId32"/>
    <p:sldId id="749" r:id="rId33"/>
    <p:sldId id="750" r:id="rId34"/>
    <p:sldId id="751" r:id="rId35"/>
    <p:sldId id="688" r:id="rId36"/>
    <p:sldId id="752" r:id="rId37"/>
    <p:sldId id="627"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304"/>
            <p14:sldId id="262"/>
            <p14:sldId id="645"/>
            <p14:sldId id="640"/>
            <p14:sldId id="641"/>
            <p14:sldId id="709"/>
          </p14:sldIdLst>
        </p14:section>
        <p14:section name="素材" id="{82CA1A9E-19D5-B14A-9922-457254607315}">
          <p14:sldIdLst>
            <p14:sldId id="650"/>
            <p14:sldId id="692"/>
            <p14:sldId id="702"/>
            <p14:sldId id="725"/>
            <p14:sldId id="726"/>
            <p14:sldId id="727"/>
            <p14:sldId id="710"/>
            <p14:sldId id="711"/>
            <p14:sldId id="728"/>
            <p14:sldId id="686"/>
            <p14:sldId id="745"/>
            <p14:sldId id="746"/>
            <p14:sldId id="747"/>
            <p14:sldId id="748"/>
            <p14:sldId id="699"/>
            <p14:sldId id="736"/>
            <p14:sldId id="737"/>
            <p14:sldId id="738"/>
            <p14:sldId id="739"/>
            <p14:sldId id="740"/>
            <p14:sldId id="741"/>
            <p14:sldId id="742"/>
            <p14:sldId id="743"/>
            <p14:sldId id="744"/>
            <p14:sldId id="749"/>
            <p14:sldId id="750"/>
            <p14:sldId id="751"/>
            <p14:sldId id="688"/>
            <p14:sldId id="752"/>
            <p14:sldId id="62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 id="3" name="xupen" initials="x"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BFBFBF"/>
    <a:srgbClr val="CEAB6E"/>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47" autoAdjust="0"/>
    <p:restoredTop sz="86819" autoAdjust="0"/>
  </p:normalViewPr>
  <p:slideViewPr>
    <p:cSldViewPr snapToGrid="0">
      <p:cViewPr varScale="1">
        <p:scale>
          <a:sx n="74" d="100"/>
          <a:sy n="74" d="100"/>
        </p:scale>
        <p:origin x="610" y="62"/>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3-11-30T22:13:46.038"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3" dt="2023-11-30T22:13:46.038" idx="1">
    <p:pos x="10" y="10"/>
    <p:text/>
  </p:cm>
</p:cmLst>
</file>

<file path=ppt/comments/comment3.xml><?xml version="1.0" encoding="utf-8"?>
<p:cmLst xmlns:a="http://schemas.openxmlformats.org/drawingml/2006/main" xmlns:r="http://schemas.openxmlformats.org/officeDocument/2006/relationships" xmlns:p="http://schemas.openxmlformats.org/presentationml/2006/main">
  <p:cm authorId="3" dt="2023-11-30T22:13:46.038" idx="1">
    <p:pos x="10" y="10"/>
    <p:text/>
  </p:cm>
</p:cmLst>
</file>

<file path=ppt/comments/comment4.xml><?xml version="1.0" encoding="utf-8"?>
<p:cmLst xmlns:a="http://schemas.openxmlformats.org/drawingml/2006/main" xmlns:r="http://schemas.openxmlformats.org/officeDocument/2006/relationships" xmlns:p="http://schemas.openxmlformats.org/presentationml/2006/main">
  <p:cm authorId="3" dt="2023-11-30T22:13:46.038" idx="1">
    <p:pos x="10" y="10"/>
    <p:text/>
  </p:cm>
</p:cmLst>
</file>

<file path=ppt/comments/comment5.xml><?xml version="1.0" encoding="utf-8"?>
<p:cmLst xmlns:a="http://schemas.openxmlformats.org/drawingml/2006/main" xmlns:r="http://schemas.openxmlformats.org/officeDocument/2006/relationships" xmlns:p="http://schemas.openxmlformats.org/presentationml/2006/main">
  <p:cm authorId="3" dt="2023-11-30T22:13:46.038" idx="1">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2023/12/22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具体集群的搭建上，我们采用</a:t>
            </a:r>
            <a:r>
              <a:rPr lang="en-US" altLang="zh-CN" dirty="0"/>
              <a:t>docker</a:t>
            </a:r>
            <a:r>
              <a:rPr lang="zh-CN" altLang="en-US" dirty="0"/>
              <a:t>容器来模拟不同的服务器，设计搭建了包含</a:t>
            </a:r>
            <a:r>
              <a:rPr lang="en-US" altLang="zh-CN" dirty="0"/>
              <a:t>6</a:t>
            </a:r>
            <a:r>
              <a:rPr lang="zh-CN" altLang="en-US" dirty="0"/>
              <a:t>个节点的集群，并分别运行在不同的</a:t>
            </a:r>
            <a:r>
              <a:rPr lang="en-US" altLang="zh-CN" dirty="0"/>
              <a:t>docker</a:t>
            </a:r>
            <a:r>
              <a:rPr lang="zh-CN" altLang="en-US" dirty="0"/>
              <a:t>容器中。</a:t>
            </a:r>
            <a:endParaRPr lang="en-US" altLang="zh-CN" dirty="0"/>
          </a:p>
          <a:p>
            <a:r>
              <a:rPr lang="zh-CN" altLang="en-US" dirty="0"/>
              <a:t>为了更好地进行负载均衡，我们将集群分为了两组，分别是数据采集集群和数据分析集群。</a:t>
            </a:r>
            <a:endParaRPr lang="en-US" altLang="zh-CN" dirty="0"/>
          </a:p>
          <a:p>
            <a:r>
              <a:rPr lang="zh-CN" altLang="en-US" dirty="0"/>
              <a:t>数据采集集群：</a:t>
            </a:r>
            <a:r>
              <a:rPr lang="en-US" altLang="zh-CN" dirty="0"/>
              <a:t>xxx</a:t>
            </a:r>
          </a:p>
          <a:p>
            <a:r>
              <a:rPr lang="zh-CN" altLang="en-US" dirty="0"/>
              <a:t>数据分析集群：</a:t>
            </a:r>
            <a:r>
              <a:rPr lang="en-US" altLang="zh-CN" dirty="0"/>
              <a:t>xxx</a:t>
            </a:r>
          </a:p>
          <a:p>
            <a:r>
              <a:rPr lang="zh-CN" dirty="0"/>
              <a:t>将</a:t>
            </a:r>
            <a:r>
              <a:rPr lang="en-US" altLang="zh-CN" dirty="0"/>
              <a:t>kafka</a:t>
            </a:r>
            <a:r>
              <a:rPr lang="zh-CN" altLang="en-US" dirty="0"/>
              <a:t>集群与</a:t>
            </a:r>
            <a:r>
              <a:rPr lang="en-US" altLang="zh-CN" dirty="0"/>
              <a:t>flume</a:t>
            </a:r>
            <a:r>
              <a:rPr lang="zh-CN" altLang="en-US" dirty="0"/>
              <a:t>、</a:t>
            </a:r>
            <a:r>
              <a:rPr lang="en-US" altLang="zh-CN" dirty="0"/>
              <a:t>Zookeeper</a:t>
            </a:r>
            <a:r>
              <a:rPr lang="zh-CN" altLang="en-US" dirty="0"/>
              <a:t>相互隔离，从而避免一些环境依赖上的问题</a:t>
            </a: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由于我们是基于</a:t>
            </a:r>
            <a:r>
              <a:rPr lang="en-US" altLang="zh-CN" dirty="0"/>
              <a:t>docker</a:t>
            </a:r>
            <a:r>
              <a:rPr lang="zh-CN" altLang="en-US" dirty="0"/>
              <a:t>容器进行模拟，不同于普通的物理机，</a:t>
            </a:r>
            <a:r>
              <a:rPr lang="en-US" altLang="zh-CN" dirty="0"/>
              <a:t>docker</a:t>
            </a:r>
            <a:r>
              <a:rPr lang="zh-CN" altLang="en-US" dirty="0"/>
              <a:t>容器的</a:t>
            </a:r>
            <a:r>
              <a:rPr lang="en-US" altLang="zh-CN" dirty="0" err="1"/>
              <a:t>ip</a:t>
            </a:r>
            <a:r>
              <a:rPr lang="zh-CN" altLang="en-US" dirty="0"/>
              <a:t>是不固定的，并且不同的容器之间无法通讯，所以我们采用如下四个步骤来完整集群之间的通讯。</a:t>
            </a:r>
            <a:endParaRPr lang="en-US" altLang="zh-CN" dirty="0"/>
          </a:p>
          <a:p>
            <a:r>
              <a:rPr lang="zh-CN" altLang="en-US" dirty="0"/>
              <a:t>首先分别为两个集群创建各自的网桥，</a:t>
            </a:r>
            <a:r>
              <a:rPr lang="en-US" altLang="zh-CN" dirty="0"/>
              <a:t>docker-br0</a:t>
            </a:r>
            <a:r>
              <a:rPr lang="zh-CN" altLang="en-US" dirty="0"/>
              <a:t>负责</a:t>
            </a:r>
            <a:r>
              <a:rPr lang="en-US" altLang="zh-CN" dirty="0"/>
              <a:t>xxx</a:t>
            </a:r>
            <a:r>
              <a:rPr lang="zh-CN" altLang="en-US" dirty="0"/>
              <a:t>，</a:t>
            </a:r>
            <a:r>
              <a:rPr lang="en-US" altLang="zh-CN" dirty="0"/>
              <a:t>docker-br1</a:t>
            </a:r>
            <a:r>
              <a:rPr lang="zh-CN" altLang="en-US" dirty="0"/>
              <a:t>负责</a:t>
            </a:r>
            <a:r>
              <a:rPr lang="en-US" altLang="zh-CN" dirty="0"/>
              <a:t>xxx</a:t>
            </a:r>
          </a:p>
          <a:p>
            <a:r>
              <a:rPr lang="zh-CN" altLang="en-US" dirty="0"/>
              <a:t>然后基于此在创建容器的时候，直接用</a:t>
            </a:r>
            <a:r>
              <a:rPr lang="en-US" altLang="zh-CN" dirty="0"/>
              <a:t>network</a:t>
            </a:r>
            <a:r>
              <a:rPr lang="zh-CN" altLang="en-US" dirty="0"/>
              <a:t>命令来制定</a:t>
            </a:r>
            <a:r>
              <a:rPr lang="en-US" altLang="zh-CN" dirty="0" err="1"/>
              <a:t>ip</a:t>
            </a:r>
            <a:r>
              <a:rPr lang="zh-CN" altLang="en-US" dirty="0"/>
              <a:t>地址，这样子能保证容器的</a:t>
            </a:r>
            <a:r>
              <a:rPr lang="en-US" altLang="zh-CN" dirty="0" err="1"/>
              <a:t>ip</a:t>
            </a:r>
            <a:r>
              <a:rPr lang="zh-CN" altLang="en-US" dirty="0"/>
              <a:t>固定，如左图，可以看到每个节点的</a:t>
            </a:r>
            <a:r>
              <a:rPr lang="en-US" altLang="zh-CN" dirty="0" err="1"/>
              <a:t>ip</a:t>
            </a:r>
            <a:r>
              <a:rPr lang="zh-CN" altLang="en-US" dirty="0"/>
              <a:t>都在对应的网桥字段之中</a:t>
            </a:r>
            <a:endParaRPr lang="en-US" altLang="zh-CN" dirty="0"/>
          </a:p>
          <a:p>
            <a:r>
              <a:rPr lang="zh-CN" altLang="en-US" dirty="0"/>
              <a:t>接下来就是两个集群之间的通讯，采用</a:t>
            </a:r>
            <a:r>
              <a:rPr lang="en-US" altLang="zh-CN" dirty="0"/>
              <a:t>docker network connect</a:t>
            </a:r>
            <a:r>
              <a:rPr lang="zh-CN" altLang="en-US" dirty="0"/>
              <a:t>命令将两组容器分别连接</a:t>
            </a:r>
            <a:endParaRPr lang="en-US" altLang="zh-CN" dirty="0"/>
          </a:p>
          <a:p>
            <a:r>
              <a:rPr lang="zh-CN" altLang="en-US" dirty="0"/>
              <a:t>最后编写脚本来配置留个容器的</a:t>
            </a:r>
            <a:r>
              <a:rPr lang="en-US" altLang="zh-CN" dirty="0"/>
              <a:t>IP</a:t>
            </a:r>
            <a:r>
              <a:rPr lang="zh-CN" altLang="en-US" dirty="0"/>
              <a:t>映射，以便于集群之间的用户名识别和免密登录操作</a:t>
            </a:r>
            <a:endParaRPr lang="en-US" altLang="zh-CN" dirty="0"/>
          </a:p>
          <a:p>
            <a:r>
              <a:rPr lang="zh-CN" altLang="en-US" dirty="0"/>
              <a:t>由此来完成集群之间的连通</a:t>
            </a:r>
            <a:endParaRPr lang="en-US" altLang="zh-CN" dirty="0"/>
          </a:p>
          <a:p>
            <a:r>
              <a:rPr lang="en-US" altLang="zh-CN" dirty="0"/>
              <a:t>IP</a:t>
            </a:r>
            <a:r>
              <a:rPr lang="zh-CN" altLang="en-US" dirty="0"/>
              <a:t>固定：否则每次重启</a:t>
            </a:r>
            <a:r>
              <a:rPr lang="en-US" altLang="zh-CN" dirty="0"/>
              <a:t>docker</a:t>
            </a:r>
            <a:r>
              <a:rPr lang="zh-CN" altLang="en-US" dirty="0"/>
              <a:t>容器的</a:t>
            </a:r>
            <a:r>
              <a:rPr lang="en-US" altLang="zh-CN" dirty="0"/>
              <a:t>ip</a:t>
            </a:r>
            <a:r>
              <a:rPr lang="zh-CN" altLang="en-US" dirty="0"/>
              <a:t>都会变化</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接下来选具有代表性的集群进行介绍，首先是采集数据的</a:t>
            </a:r>
            <a:r>
              <a:rPr lang="en-US" altLang="zh-CN" dirty="0"/>
              <a:t>flume</a:t>
            </a:r>
            <a:r>
              <a:rPr lang="zh-CN" altLang="en-US" dirty="0"/>
              <a:t>集群，其采用主从架构，</a:t>
            </a:r>
            <a:r>
              <a:rPr lang="en-US" altLang="zh-CN" dirty="0" err="1"/>
              <a:t>xxxx</a:t>
            </a:r>
            <a:endParaRPr lang="en-US" altLang="zh-CN" dirty="0"/>
          </a:p>
          <a:p>
            <a:r>
              <a:rPr lang="zh-CN" altLang="en-US" dirty="0"/>
              <a:t>其中哦</a:t>
            </a:r>
            <a:r>
              <a:rPr lang="en-US" altLang="zh-CN" dirty="0"/>
              <a:t>hadoop1</a:t>
            </a:r>
            <a:r>
              <a:rPr lang="zh-CN" altLang="en-US" dirty="0"/>
              <a:t>和</a:t>
            </a:r>
            <a:r>
              <a:rPr lang="en-US" altLang="zh-CN" dirty="0"/>
              <a:t>hadoop2</a:t>
            </a:r>
            <a:r>
              <a:rPr lang="zh-CN" altLang="en-US" dirty="0"/>
              <a:t>设</a:t>
            </a:r>
            <a:r>
              <a:rPr lang="en-US" altLang="zh-CN" dirty="0"/>
              <a:t>xxx</a:t>
            </a:r>
          </a:p>
          <a:p>
            <a:r>
              <a:rPr lang="zh-CN" altLang="en-US" dirty="0"/>
              <a:t>而我们其他的集群例如</a:t>
            </a:r>
            <a:r>
              <a:rPr lang="en-US" altLang="zh-CN" dirty="0" err="1"/>
              <a:t>kafka</a:t>
            </a:r>
            <a:r>
              <a:rPr lang="zh-CN" altLang="en-US" dirty="0"/>
              <a:t>、</a:t>
            </a:r>
            <a:r>
              <a:rPr lang="en-US" altLang="zh-CN" dirty="0"/>
              <a:t>spark</a:t>
            </a:r>
            <a:r>
              <a:rPr lang="zh-CN" altLang="en-US" dirty="0"/>
              <a:t>、</a:t>
            </a:r>
            <a:r>
              <a:rPr lang="en-US" altLang="zh-CN" dirty="0" err="1"/>
              <a:t>hadoop</a:t>
            </a:r>
            <a:r>
              <a:rPr lang="zh-CN" altLang="en-US" dirty="0"/>
              <a:t>、</a:t>
            </a:r>
            <a:r>
              <a:rPr lang="en-US" altLang="zh-CN" dirty="0"/>
              <a:t>Zookeeper</a:t>
            </a:r>
            <a:r>
              <a:rPr lang="zh-CN" altLang="en-US" dirty="0"/>
              <a:t>等也都是类似于这种结构的设置，来保证其高可用性，所以后面就不重复说明了</a:t>
            </a:r>
            <a:endParaRPr lang="zh-CN" altLang="en-US" dirty="0">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a:t>
            </a:r>
            <a:r>
              <a:rPr lang="en-US" altLang="zh-CN" dirty="0" err="1"/>
              <a:t>kafka</a:t>
            </a:r>
            <a:r>
              <a:rPr lang="zh-CN" altLang="en-US" dirty="0"/>
              <a:t>集群，在系统中处理消息分发，其主要起到一个消息传递中枢的作用，而为了适配我们的整体环境，我们对其进行了一些调整，首先是基于</a:t>
            </a:r>
            <a:r>
              <a:rPr lang="en-US" altLang="zh-CN" dirty="0"/>
              <a:t>docker</a:t>
            </a:r>
            <a:r>
              <a:rPr lang="zh-CN" altLang="en-US" dirty="0"/>
              <a:t>的跨容器</a:t>
            </a:r>
            <a:r>
              <a:rPr lang="en-US" altLang="zh-CN" dirty="0"/>
              <a:t>Zookeeper</a:t>
            </a:r>
            <a:r>
              <a:rPr lang="zh-CN" altLang="en-US" dirty="0"/>
              <a:t>通讯。</a:t>
            </a:r>
            <a:endParaRPr lang="en-US" altLang="zh-CN" dirty="0"/>
          </a:p>
          <a:p>
            <a:r>
              <a:rPr lang="zh-CN" altLang="en-US" dirty="0"/>
              <a:t>根据之前的集群搭建图可以发现，</a:t>
            </a:r>
            <a:r>
              <a:rPr lang="en-US" altLang="zh-CN" dirty="0"/>
              <a:t>Zookeeper</a:t>
            </a:r>
            <a:r>
              <a:rPr lang="zh-CN" altLang="en-US" dirty="0"/>
              <a:t>与</a:t>
            </a:r>
            <a:r>
              <a:rPr lang="en-US" altLang="zh-CN" dirty="0" err="1"/>
              <a:t>kafka</a:t>
            </a:r>
            <a:r>
              <a:rPr lang="zh-CN" altLang="en-US" dirty="0"/>
              <a:t>不在一个集群上，所以我们需要对</a:t>
            </a:r>
            <a:r>
              <a:rPr lang="en-US" altLang="zh-CN" dirty="0" err="1"/>
              <a:t>kafka</a:t>
            </a:r>
            <a:r>
              <a:rPr lang="zh-CN" altLang="en-US" dirty="0"/>
              <a:t>的</a:t>
            </a:r>
            <a:r>
              <a:rPr lang="en-US" altLang="zh-CN" dirty="0"/>
              <a:t>listener</a:t>
            </a:r>
            <a:r>
              <a:rPr lang="zh-CN" altLang="en-US" dirty="0"/>
              <a:t>进行特殊的配置，除了正常的</a:t>
            </a:r>
            <a:r>
              <a:rPr lang="en-US" altLang="zh-CN" dirty="0"/>
              <a:t>Zookeeper</a:t>
            </a:r>
            <a:r>
              <a:rPr lang="zh-CN" altLang="en-US" dirty="0"/>
              <a:t>地址外，还需要将服务器的主机地址也写上去，否则外界是无法访问数据的</a:t>
            </a:r>
            <a:endParaRPr lang="en-US" altLang="zh-CN" dirty="0"/>
          </a:p>
          <a:p>
            <a:r>
              <a:rPr lang="zh-CN" altLang="en-US" dirty="0"/>
              <a:t>然后就是高可用性，在实践过程中我们发现可能存在某个节点</a:t>
            </a:r>
            <a:r>
              <a:rPr lang="en-US" altLang="zh-CN" dirty="0" err="1"/>
              <a:t>kafka</a:t>
            </a:r>
            <a:r>
              <a:rPr lang="zh-CN" altLang="en-US" dirty="0"/>
              <a:t>的</a:t>
            </a:r>
            <a:r>
              <a:rPr lang="en-US" altLang="zh-CN" dirty="0"/>
              <a:t>leader</a:t>
            </a:r>
            <a:r>
              <a:rPr lang="zh-CN" altLang="en-US" dirty="0"/>
              <a:t>忽然为</a:t>
            </a:r>
            <a:r>
              <a:rPr lang="en-US" altLang="zh-CN" dirty="0"/>
              <a:t>none</a:t>
            </a:r>
            <a:r>
              <a:rPr lang="zh-CN" altLang="en-US" dirty="0"/>
              <a:t>的情况，所以为了避免这个带来的影响，我们需要配置</a:t>
            </a:r>
            <a:r>
              <a:rPr lang="en-US" altLang="zh-CN" dirty="0" err="1"/>
              <a:t>kafka</a:t>
            </a:r>
            <a:r>
              <a:rPr lang="zh-CN" altLang="en-US" dirty="0"/>
              <a:t>的副本因子，并且调整其延时。</a:t>
            </a:r>
            <a:endParaRPr lang="en-US" altLang="zh-CN" dirty="0"/>
          </a:p>
          <a:p>
            <a:r>
              <a:rPr lang="zh-CN" altLang="en-US" dirty="0"/>
              <a:t>最后就是守护进程，因为</a:t>
            </a:r>
            <a:r>
              <a:rPr lang="en-US" altLang="zh-CN" dirty="0" err="1"/>
              <a:t>kafka</a:t>
            </a:r>
            <a:r>
              <a:rPr lang="zh-CN" altLang="en-US" dirty="0"/>
              <a:t>是在内存中的，为了保证其不被</a:t>
            </a:r>
            <a:r>
              <a:rPr lang="en-US" altLang="zh-CN" dirty="0"/>
              <a:t>kill</a:t>
            </a:r>
            <a:r>
              <a:rPr lang="zh-CN" altLang="en-US" dirty="0"/>
              <a:t>，需要以守护进程的模式下启动</a:t>
            </a:r>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a:t>
            </a:r>
            <a:r>
              <a:rPr lang="en-US" altLang="zh-CN" dirty="0"/>
              <a:t>spark</a:t>
            </a:r>
            <a:r>
              <a:rPr lang="zh-CN" altLang="en-US" dirty="0"/>
              <a:t>集群，主要介绍我们用到的</a:t>
            </a:r>
            <a:r>
              <a:rPr lang="en-US" altLang="zh-CN" dirty="0"/>
              <a:t>spark streaming</a:t>
            </a:r>
            <a:r>
              <a:rPr lang="zh-CN" altLang="en-US" dirty="0"/>
              <a:t>，</a:t>
            </a:r>
            <a:r>
              <a:rPr lang="en-US" dirty="0"/>
              <a:t>Spark Streaming</a:t>
            </a:r>
            <a:r>
              <a:rPr lang="zh-CN" altLang="en-US" dirty="0"/>
              <a:t>是</a:t>
            </a:r>
            <a:r>
              <a:rPr lang="en-US" dirty="0"/>
              <a:t>Spark</a:t>
            </a:r>
            <a:r>
              <a:rPr lang="zh-CN" altLang="en-US" dirty="0"/>
              <a:t>核心</a:t>
            </a:r>
            <a:r>
              <a:rPr lang="en-US" dirty="0"/>
              <a:t>API</a:t>
            </a:r>
            <a:r>
              <a:rPr lang="zh-CN" altLang="en-US" dirty="0"/>
              <a:t>的一个扩展，支持的输入源：</a:t>
            </a:r>
            <a:r>
              <a:rPr lang="en-US" altLang="zh-CN" dirty="0"/>
              <a:t>xxx</a:t>
            </a:r>
            <a:r>
              <a:rPr lang="zh-CN" altLang="en-US" dirty="0"/>
              <a:t>，结果的保持形式：</a:t>
            </a:r>
            <a:r>
              <a:rPr lang="en-US" altLang="zh-CN" dirty="0"/>
              <a:t>xxx</a:t>
            </a:r>
            <a:r>
              <a:rPr lang="zh-CN" altLang="en-US" dirty="0"/>
              <a:t>，我们使用它来从</a:t>
            </a: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从</a:t>
            </a:r>
            <a:r>
              <a:rPr lang="en-US" altLang="zh-CN" sz="1200" dirty="0" err="1">
                <a:latin typeface="Arial" panose="020B0604020202020204" pitchFamily="34" charset="0"/>
                <a:ea typeface="微软雅黑" panose="020B0503020204020204" pitchFamily="34" charset="-122"/>
                <a:cs typeface="+mn-ea"/>
                <a:sym typeface="Arial" panose="020B0604020202020204" pitchFamily="34" charset="0"/>
              </a:rPr>
              <a:t>kakfa</a:t>
            </a: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读取实时数据，并进行清洗、分析，将结果实时保存在</a:t>
            </a: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HBase</a:t>
            </a: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200" dirty="0">
                <a:latin typeface="Arial" panose="020B0604020202020204" pitchFamily="34" charset="0"/>
                <a:ea typeface="微软雅黑" panose="020B0503020204020204" pitchFamily="34" charset="-122"/>
                <a:cs typeface="+mn-ea"/>
                <a:sym typeface="Arial" panose="020B0604020202020204" pitchFamily="34" charset="0"/>
              </a:rPr>
              <a:t>MySQL</a:t>
            </a: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数据库中</a:t>
            </a:r>
          </a:p>
          <a:p>
            <a:endParaRPr lang="en-US" altLang="zh-CN"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Spark streaming</a:t>
            </a:r>
            <a:r>
              <a:rPr lang="zh-CN" altLang="en-US" dirty="0"/>
              <a:t>他本质上是一个批处理的结构，但是他能以秒级的间隙进行批处理，所以也就具有了实时处理的能力。</a:t>
            </a:r>
            <a:endParaRPr lang="en-US" altLang="zh-CN" dirty="0"/>
          </a:p>
          <a:p>
            <a:r>
              <a:rPr lang="zh-CN" altLang="en-US" dirty="0"/>
              <a:t>他会抽象出一个</a:t>
            </a:r>
            <a:r>
              <a:rPr lang="en-US" altLang="zh-CN" dirty="0" err="1"/>
              <a:t>Dstream</a:t>
            </a:r>
            <a:r>
              <a:rPr lang="zh-CN" altLang="en-US" dirty="0"/>
              <a:t>的数据流，我们可以通过</a:t>
            </a:r>
            <a:r>
              <a:rPr lang="en-US" altLang="zh-CN" dirty="0" err="1"/>
              <a:t>kafka</a:t>
            </a:r>
            <a:r>
              <a:rPr lang="zh-CN" altLang="en-US" dirty="0"/>
              <a:t>的高级接口进行创建，其内部，其实是一系列持续不断产生的RDD，每一个</a:t>
            </a:r>
            <a:r>
              <a:rPr lang="en-US" altLang="zh-CN" dirty="0"/>
              <a:t>map</a:t>
            </a:r>
            <a:r>
              <a:rPr lang="zh-CN" altLang="en-US" dirty="0"/>
              <a:t>等操作都会转化为</a:t>
            </a:r>
            <a:r>
              <a:rPr lang="zh-CN" altLang="en-US" b="1" dirty="0"/>
              <a:t>时间段内</a:t>
            </a:r>
            <a:r>
              <a:rPr lang="zh-CN" altLang="en-US" dirty="0"/>
              <a:t>的</a:t>
            </a:r>
            <a:r>
              <a:rPr lang="en-US" altLang="zh-CN" dirty="0"/>
              <a:t>RDD</a:t>
            </a:r>
            <a:r>
              <a:rPr lang="zh-CN" altLang="en-US" dirty="0"/>
              <a:t>操作</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首先是日志数据的采集，我们基于现有的数据进行模拟采集，由于</a:t>
            </a:r>
            <a:r>
              <a:rPr lang="en-US" altLang="zh-CN" dirty="0"/>
              <a:t>flume</a:t>
            </a:r>
            <a:r>
              <a:rPr lang="zh-CN" altLang="en-US" dirty="0"/>
              <a:t>的三个组件之间互相独立，因此得先编写配置，让</a:t>
            </a:r>
            <a:r>
              <a:rPr lang="en-US" altLang="zh-CN" dirty="0"/>
              <a:t>hadoop0</a:t>
            </a:r>
            <a:r>
              <a:rPr lang="zh-CN" dirty="0"/>
              <a:t>负责数据分发</a:t>
            </a:r>
            <a:r>
              <a:rPr lang="zh-CN" altLang="en-US" dirty="0"/>
              <a:t>，</a:t>
            </a:r>
            <a:r>
              <a:rPr lang="en-US" altLang="zh-CN" dirty="0"/>
              <a:t>hadoop1</a:t>
            </a:r>
            <a:r>
              <a:rPr lang="zh-CN" altLang="en-US" dirty="0"/>
              <a:t>和</a:t>
            </a:r>
            <a:r>
              <a:rPr lang="en-US" altLang="zh-CN" dirty="0"/>
              <a:t>hadoop2</a:t>
            </a:r>
            <a:r>
              <a:rPr lang="zh-CN" altLang="en-US" dirty="0"/>
              <a:t>才真实进行数据处理，所以左边</a:t>
            </a:r>
            <a:r>
              <a:rPr lang="en-US" altLang="zh-CN" dirty="0"/>
              <a:t>hadoop0</a:t>
            </a:r>
            <a:r>
              <a:rPr lang="zh-CN" altLang="en-US" dirty="0"/>
              <a:t>的配置上，</a:t>
            </a:r>
            <a:r>
              <a:rPr lang="en-US" altLang="zh-CN" dirty="0"/>
              <a:t>sink</a:t>
            </a:r>
            <a:r>
              <a:rPr lang="zh-CN" altLang="en-US" dirty="0"/>
              <a:t>端是</a:t>
            </a:r>
            <a:r>
              <a:rPr lang="en-US" altLang="zh-CN" dirty="0"/>
              <a:t>hadoop1/2</a:t>
            </a:r>
            <a:r>
              <a:rPr lang="zh-CN" altLang="en-US" dirty="0"/>
              <a:t>，而右边</a:t>
            </a:r>
            <a:r>
              <a:rPr lang="en-US" altLang="zh-CN" dirty="0"/>
              <a:t>hadoop1/2</a:t>
            </a:r>
            <a:r>
              <a:rPr lang="zh-CN" altLang="en-US" dirty="0"/>
              <a:t>的配置上，</a:t>
            </a:r>
            <a:r>
              <a:rPr lang="en-US" altLang="zh-CN" dirty="0"/>
              <a:t>sink</a:t>
            </a:r>
            <a:r>
              <a:rPr lang="zh-CN" altLang="en-US" dirty="0"/>
              <a:t>端则是</a:t>
            </a:r>
            <a:r>
              <a:rPr lang="en-US" altLang="zh-CN" dirty="0" err="1"/>
              <a:t>kafka</a:t>
            </a:r>
            <a:r>
              <a:rPr lang="zh-CN" altLang="en-US" dirty="0"/>
              <a:t>消息队列、</a:t>
            </a:r>
            <a:r>
              <a:rPr lang="en-US" altLang="zh-CN" dirty="0" err="1"/>
              <a:t>hdfs</a:t>
            </a:r>
            <a:r>
              <a:rPr lang="zh-CN" altLang="en-US" dirty="0"/>
              <a:t>文件系统，分别负责实时和离线模块</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这是模拟日志发送的过程，我们基于当前的数据集，然后持续的，按批次发送日志数据到</a:t>
            </a:r>
            <a:r>
              <a:rPr lang="en-US" altLang="zh-CN" dirty="0"/>
              <a:t>flume</a:t>
            </a:r>
            <a:r>
              <a:rPr lang="zh-CN" altLang="en-US" dirty="0"/>
              <a:t>集群，从而模拟大量用户实时点击产生日志的效果</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首先需要创建一个</a:t>
            </a:r>
            <a:r>
              <a:rPr lang="en-US" altLang="zh-CN" dirty="0"/>
              <a:t>topic</a:t>
            </a:r>
            <a:r>
              <a:rPr lang="zh-CN" altLang="en-US" dirty="0"/>
              <a:t>，这里我们指定分区为</a:t>
            </a:r>
            <a:r>
              <a:rPr lang="en-US" altLang="zh-CN" dirty="0"/>
              <a:t>3</a:t>
            </a:r>
            <a:r>
              <a:rPr lang="zh-CN" altLang="en-US" dirty="0"/>
              <a:t>，并且进行了备份；然后创建消费者集群，后面的主机则代表</a:t>
            </a:r>
            <a:r>
              <a:rPr lang="en-US" altLang="zh-CN" dirty="0" err="1"/>
              <a:t>kafka</a:t>
            </a:r>
            <a:r>
              <a:rPr lang="zh-CN" altLang="en-US" dirty="0"/>
              <a:t>消费者所在的位置，而上面指令的主机则代表</a:t>
            </a:r>
            <a:r>
              <a:rPr lang="en-US" altLang="zh-CN" dirty="0"/>
              <a:t>Zookeeper</a:t>
            </a:r>
            <a:r>
              <a:rPr lang="zh-CN" altLang="en-US" dirty="0"/>
              <a:t>集群所在的位置。可以看到当日志数据发送过来后，消费者这边能理解接收到大量的数据</a:t>
            </a:r>
            <a:endParaRPr lang="en-US" altLang="zh-CN" dirty="0"/>
          </a:p>
          <a:p>
            <a:r>
              <a:rPr lang="zh-CN" altLang="en-US" dirty="0"/>
              <a:t>这里展示了其启动和使用的相关指令，可以看到当数据进行流转后，其右侧能接到大量实时更新的日志信息</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接下来就是对</a:t>
            </a:r>
            <a:r>
              <a:rPr lang="en-US" altLang="zh-CN" dirty="0" err="1"/>
              <a:t>kafka</a:t>
            </a:r>
            <a:r>
              <a:rPr lang="zh-CN" altLang="en-US" dirty="0"/>
              <a:t>的数据进行采集并清洗筛选，我们根据日志数据的特性，写了两个函数来实现对数据的采集和筛选，第一个函数我们首先将数据进行切割和过滤，然后获取</a:t>
            </a:r>
            <a:r>
              <a:rPr lang="en-US" altLang="zh-CN" dirty="0" err="1"/>
              <a:t>ip</a:t>
            </a:r>
            <a:r>
              <a:rPr lang="zh-CN" altLang="en-US" dirty="0"/>
              <a:t>、对应的时间、状态码和发送大小。第二个函数我们先对数据进行切割，然后通过空格分割请求字符串，最后获得我们的数据对应的请求方法、请求</a:t>
            </a:r>
            <a:r>
              <a:rPr lang="en-US" altLang="zh-CN" dirty="0"/>
              <a:t>URL</a:t>
            </a:r>
            <a:r>
              <a:rPr lang="zh-CN" altLang="en-US" dirty="0"/>
              <a:t>、</a:t>
            </a:r>
            <a:r>
              <a:rPr lang="en-US" altLang="zh-CN" dirty="0"/>
              <a:t>HTTP</a:t>
            </a:r>
            <a:r>
              <a:rPr lang="zh-CN" altLang="en-US" dirty="0"/>
              <a:t>版本、跳转链接和</a:t>
            </a:r>
            <a:r>
              <a:rPr lang="en-US" altLang="zh-CN" dirty="0" err="1"/>
              <a:t>user_agent</a:t>
            </a:r>
            <a:r>
              <a:rPr lang="zh-CN" altLang="en-US" dirty="0"/>
              <a:t>。</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a:t>
            </a:r>
            <a:r>
              <a:rPr lang="en-US" altLang="zh-CN"/>
              <a:t>hbase</a:t>
            </a:r>
            <a:r>
              <a:rPr lang="zh-CN" altLang="en-US"/>
              <a:t>相关的工具类，目前我们只用到了数据查询、数据更新这两个接口，因此只对这两个进行了实现，具体流程也是类似于环境配置、数据库操作、数据处理的过程，后续若是有新的操作类型，我们再去添加新的接口</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接下来介绍我们基于</a:t>
            </a:r>
            <a:r>
              <a:rPr lang="en-US" altLang="zh-CN" dirty="0"/>
              <a:t>spark streaming</a:t>
            </a:r>
            <a:r>
              <a:rPr lang="zh-CN" altLang="en-US" dirty="0"/>
              <a:t>进行实时日志分析的过程，为了演示方便，我们展示的实时分析是针对于一个批次也就是</a:t>
            </a:r>
            <a:r>
              <a:rPr lang="en-US" altLang="zh-CN" dirty="0"/>
              <a:t>120</a:t>
            </a:r>
            <a:r>
              <a:rPr lang="zh-CN" altLang="en-US" dirty="0"/>
              <a:t>条日志的分析结果。</a:t>
            </a:r>
            <a:endParaRPr lang="en-US" altLang="zh-CN" dirty="0"/>
          </a:p>
          <a:p>
            <a:r>
              <a:rPr lang="zh-CN" altLang="en-US" dirty="0"/>
              <a:t>首先是用户活跃度分析，我们根据</a:t>
            </a:r>
            <a:r>
              <a:rPr lang="en-US" altLang="zh-CN" dirty="0" err="1"/>
              <a:t>ip</a:t>
            </a:r>
            <a:r>
              <a:rPr lang="zh-CN" altLang="en-US" dirty="0"/>
              <a:t>来作为用户的标识，对用户的访问情况进行了统计排序，可以看到</a:t>
            </a:r>
            <a:r>
              <a:rPr lang="en-US" altLang="zh-CN" sz="1200" dirty="0"/>
              <a:t>40.77.167.129.20</a:t>
            </a:r>
            <a:r>
              <a:rPr lang="zh-CN" altLang="en-US" sz="1200" dirty="0"/>
              <a:t>的用户最近访问最为频繁，在最近</a:t>
            </a:r>
            <a:r>
              <a:rPr lang="en-US" altLang="zh-CN" sz="1200" dirty="0"/>
              <a:t>200</a:t>
            </a:r>
            <a:r>
              <a:rPr lang="zh-CN" altLang="en-US" sz="1200" dirty="0"/>
              <a:t>次请求中，它占了</a:t>
            </a:r>
            <a:r>
              <a:rPr lang="en-US" altLang="zh-CN" sz="1200" dirty="0"/>
              <a:t>20</a:t>
            </a:r>
            <a:r>
              <a:rPr lang="zh-CN" altLang="en-US" sz="1200" dirty="0"/>
              <a:t>次。可以看出其目前可能具有强烈的购买意向。</a:t>
            </a:r>
            <a:endParaRPr lang="en-US" altLang="zh-CN" sz="1200" dirty="0"/>
          </a:p>
          <a:p>
            <a:r>
              <a:rPr lang="zh-CN" altLang="en-US" sz="1200" dirty="0"/>
              <a:t>然后基于此我们统计了多批次中累积最活跃的用户，可以看到</a:t>
            </a:r>
            <a:r>
              <a:rPr lang="en-US" altLang="zh-CN" sz="1200" dirty="0"/>
              <a:t>66.249.66.194</a:t>
            </a:r>
            <a:r>
              <a:rPr lang="zh-CN" altLang="en-US" sz="1200" dirty="0"/>
              <a:t>的用户访问网站次数最多，在</a:t>
            </a:r>
            <a:r>
              <a:rPr lang="en-US" altLang="zh-CN" sz="1200" dirty="0"/>
              <a:t>Top10</a:t>
            </a:r>
            <a:r>
              <a:rPr lang="zh-CN" altLang="en-US" sz="1200" dirty="0"/>
              <a:t>的用户中其请求占比</a:t>
            </a:r>
            <a:r>
              <a:rPr lang="en-US" altLang="zh-CN" sz="1200" dirty="0"/>
              <a:t>28%</a:t>
            </a:r>
            <a:r>
              <a:rPr lang="zh-CN" altLang="en-US" sz="1200" dirty="0"/>
              <a:t>，是铁杆用户</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接下来对日志数据中的</a:t>
            </a:r>
            <a:r>
              <a:rPr lang="en-US" altLang="zh-CN" dirty="0" err="1"/>
              <a:t>url</a:t>
            </a:r>
            <a:r>
              <a:rPr lang="zh-CN" altLang="en-US" dirty="0"/>
              <a:t>和</a:t>
            </a:r>
            <a:r>
              <a:rPr lang="en-US" altLang="zh-CN" dirty="0"/>
              <a:t>http</a:t>
            </a:r>
            <a:r>
              <a:rPr lang="zh-CN" altLang="en-US" dirty="0"/>
              <a:t>进行了统计分析，从这个批次中的数据来看，网站大多数请求都被成功处理，</a:t>
            </a:r>
            <a:r>
              <a:rPr lang="zh-CN" altLang="en-US" sz="1200" b="0" i="0" dirty="0">
                <a:solidFill>
                  <a:srgbClr val="374151"/>
                </a:solidFill>
                <a:effectLst/>
                <a:latin typeface="Söhne"/>
              </a:rPr>
              <a:t>只有少数请求因资源未找到或被重定向而未完成，说明当前服务器运行状态一切正常。</a:t>
            </a:r>
            <a:endParaRPr lang="en-US" altLang="zh-CN" sz="1200" b="0" i="0" dirty="0">
              <a:solidFill>
                <a:srgbClr val="374151"/>
              </a:solidFill>
              <a:effectLst/>
              <a:latin typeface="Söhne"/>
            </a:endParaRPr>
          </a:p>
          <a:p>
            <a:r>
              <a:rPr lang="zh-CN" altLang="en-US" sz="1200" b="0" i="0" dirty="0">
                <a:solidFill>
                  <a:srgbClr val="374151"/>
                </a:solidFill>
                <a:effectLst/>
                <a:latin typeface="Söhne"/>
              </a:rPr>
              <a:t>同时可以看到</a:t>
            </a:r>
            <a:r>
              <a:rPr lang="en-US" altLang="zh-CN" sz="1200" b="0" i="0" dirty="0">
                <a:solidFill>
                  <a:srgbClr val="374151"/>
                </a:solidFill>
                <a:effectLst/>
                <a:latin typeface="Söhne"/>
              </a:rPr>
              <a:t>http</a:t>
            </a:r>
            <a:r>
              <a:rPr lang="zh-CN" altLang="en-US" sz="1200" b="0" i="0" dirty="0">
                <a:solidFill>
                  <a:srgbClr val="374151"/>
                </a:solidFill>
                <a:effectLst/>
                <a:latin typeface="Söhne"/>
              </a:rPr>
              <a:t>请求都是</a:t>
            </a:r>
            <a:r>
              <a:rPr lang="en-US" altLang="zh-CN" sz="1200" b="0" i="0" dirty="0">
                <a:solidFill>
                  <a:srgbClr val="374151"/>
                </a:solidFill>
                <a:effectLst/>
                <a:latin typeface="Söhne"/>
              </a:rPr>
              <a:t>1.1</a:t>
            </a:r>
            <a:r>
              <a:rPr lang="zh-CN" altLang="en-US" sz="1200" b="0" i="0" dirty="0">
                <a:solidFill>
                  <a:srgbClr val="374151"/>
                </a:solidFill>
                <a:effectLst/>
                <a:latin typeface="Söhne"/>
              </a:rPr>
              <a:t>版本的</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然后就是</a:t>
            </a:r>
            <a:r>
              <a:rPr lang="en-US" altLang="zh-CN" dirty="0" err="1"/>
              <a:t>url</a:t>
            </a:r>
            <a:r>
              <a:rPr lang="zh-CN" altLang="en-US" dirty="0"/>
              <a:t>的请求类型实时统计，可以看到</a:t>
            </a:r>
            <a:r>
              <a:rPr lang="zh-CN" altLang="en-US" sz="1200" dirty="0"/>
              <a:t>其中</a:t>
            </a:r>
            <a:r>
              <a:rPr lang="en-US" altLang="zh-CN" sz="1200" dirty="0"/>
              <a:t>GET</a:t>
            </a:r>
            <a:r>
              <a:rPr lang="zh-CN" altLang="en-US" sz="1200" dirty="0"/>
              <a:t>请求远远多于其他类型的请求，说明户主要是浏览和检索信息，相对较少进行交互或提交数据，没有很多的数据变更</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rgbClr val="000000"/>
                </a:solidFill>
                <a:effectLst/>
                <a:latin typeface="Arial" panose="020B0604020202020204" pitchFamily="34" charset="0"/>
                <a:ea typeface="微软雅黑" panose="020B0503020204020204" pitchFamily="34" charset="-122"/>
                <a:cs typeface="等线" panose="02010600030101010101" pitchFamily="2" charset="-122"/>
              </a:rPr>
              <a:t>接下来是</a:t>
            </a:r>
            <a:r>
              <a:rPr lang="zh-CN" sz="1800" kern="1200" dirty="0">
                <a:solidFill>
                  <a:srgbClr val="000000"/>
                </a:solidFill>
                <a:effectLst/>
                <a:latin typeface="Arial" panose="020B0604020202020204" pitchFamily="34" charset="0"/>
                <a:ea typeface="微软雅黑" panose="020B0503020204020204" pitchFamily="34" charset="-122"/>
                <a:cs typeface="等线" panose="02010600030101010101" pitchFamily="2" charset="-122"/>
              </a:rPr>
              <a:t>热度排行: 页面版块的访问情况排行</a:t>
            </a:r>
            <a:r>
              <a:rPr lang="zh-CN" altLang="en-US" sz="1800" kern="1200" dirty="0">
                <a:solidFill>
                  <a:srgbClr val="000000"/>
                </a:solidFill>
                <a:effectLst/>
                <a:latin typeface="Arial" panose="020B0604020202020204" pitchFamily="34" charset="0"/>
                <a:ea typeface="微软雅黑" panose="020B0503020204020204" pitchFamily="34" charset="-122"/>
                <a:cs typeface="等线" panose="02010600030101010101" pitchFamily="2" charset="-122"/>
              </a:rPr>
              <a:t>，我们分别对访问页面、来源地址进行排行，我们可以通过这个实时分析出占据</a:t>
            </a:r>
            <a:r>
              <a:rPr lang="en-US" altLang="zh-CN" sz="1800" kern="1200" dirty="0">
                <a:solidFill>
                  <a:srgbClr val="000000"/>
                </a:solidFill>
                <a:effectLst/>
                <a:latin typeface="Arial" panose="020B0604020202020204" pitchFamily="34" charset="0"/>
                <a:ea typeface="微软雅黑" panose="020B0503020204020204" pitchFamily="34" charset="-122"/>
                <a:cs typeface="等线" panose="02010600030101010101" pitchFamily="2" charset="-122"/>
              </a:rPr>
              <a:t>PV</a:t>
            </a:r>
            <a:r>
              <a:rPr lang="zh-CN" altLang="en-US" sz="1800" kern="1200" dirty="0">
                <a:solidFill>
                  <a:srgbClr val="000000"/>
                </a:solidFill>
                <a:effectLst/>
                <a:latin typeface="Arial" panose="020B0604020202020204" pitchFamily="34" charset="0"/>
                <a:ea typeface="微软雅黑" panose="020B0503020204020204" pitchFamily="34" charset="-122"/>
                <a:cs typeface="等线" panose="02010600030101010101" pitchFamily="2" charset="-122"/>
              </a:rPr>
              <a:t>榜首的商品</a:t>
            </a:r>
            <a:r>
              <a:rPr lang="en-US" altLang="zh-CN" sz="1800" kern="1200" dirty="0" err="1">
                <a:solidFill>
                  <a:srgbClr val="000000"/>
                </a:solidFill>
                <a:effectLst/>
                <a:latin typeface="Arial" panose="020B0604020202020204" pitchFamily="34" charset="0"/>
                <a:ea typeface="微软雅黑" panose="020B0503020204020204" pitchFamily="34" charset="-122"/>
                <a:cs typeface="等线" panose="02010600030101010101" pitchFamily="2" charset="-122"/>
              </a:rPr>
              <a:t>url</a:t>
            </a:r>
            <a:r>
              <a:rPr lang="zh-CN" altLang="en-US" sz="1800" kern="1200" dirty="0">
                <a:solidFill>
                  <a:srgbClr val="000000"/>
                </a:solidFill>
                <a:effectLst/>
                <a:latin typeface="Arial" panose="020B0604020202020204" pitchFamily="34" charset="0"/>
                <a:ea typeface="微软雅黑" panose="020B0503020204020204" pitchFamily="34" charset="-122"/>
                <a:cs typeface="等线" panose="02010600030101010101" pitchFamily="2" charset="-122"/>
              </a:rPr>
              <a:t>，从而得知大多数用户都比较喜欢的商品是哪一类</a:t>
            </a:r>
            <a:endParaRPr lang="en-US" altLang="zh-CN" sz="1800" kern="1200" dirty="0">
              <a:solidFill>
                <a:srgbClr val="000000"/>
              </a:solidFill>
              <a:effectLst/>
              <a:latin typeface="Arial" panose="020B0604020202020204" pitchFamily="34" charset="0"/>
              <a:ea typeface="微软雅黑" panose="020B0503020204020204" pitchFamily="34" charset="-122"/>
              <a:cs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rgbClr val="000000"/>
                </a:solidFill>
                <a:effectLst/>
                <a:latin typeface="Arial" panose="020B0604020202020204" pitchFamily="34" charset="0"/>
                <a:ea typeface="微软雅黑" panose="020B0503020204020204" pitchFamily="34" charset="-122"/>
              </a:rPr>
              <a:t>同时我们也可以从来源地址中，得知用户访问网站的途径，从而对广告的推广情况进行判断，当然这一个批次里面的数据，</a:t>
            </a:r>
            <a:r>
              <a:rPr lang="en-US" altLang="zh-CN" dirty="0"/>
              <a:t>Top10http_refer</a:t>
            </a:r>
            <a:r>
              <a:rPr lang="zh-CN" altLang="en-US" dirty="0"/>
              <a:t>中大部分是站内搜索</a:t>
            </a:r>
            <a:endParaRPr lang="en-US" dirty="0">
              <a:effectLst/>
            </a:endParaRPr>
          </a:p>
        </p:txBody>
      </p:sp>
      <p:sp>
        <p:nvSpPr>
          <p:cNvPr id="4" name="灯片编号占位符 3"/>
          <p:cNvSpPr>
            <a:spLocks noGrp="1"/>
          </p:cNvSpPr>
          <p:nvPr>
            <p:ph type="sldNum" sz="quarter" idx="5"/>
          </p:nvPr>
        </p:nvSpPr>
        <p:spPr/>
        <p:txBody>
          <a:bodyPr/>
          <a:lstStyle/>
          <a:p>
            <a:fld id="{C2A75D99-2AE7-49F1-BB03-59E2BF5579C1}"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下一个是用户客户端的配置统计分析，可以观察到，</a:t>
            </a:r>
            <a:r>
              <a:rPr lang="en-US" altLang="zh-CN" dirty="0" err="1"/>
              <a:t>linux</a:t>
            </a:r>
            <a:r>
              <a:rPr lang="zh-CN" altLang="en-US" dirty="0"/>
              <a:t>和</a:t>
            </a:r>
            <a:r>
              <a:rPr lang="en-US" altLang="zh-CN" dirty="0"/>
              <a:t>Windows</a:t>
            </a:r>
            <a:r>
              <a:rPr lang="zh-CN" altLang="en-US" dirty="0"/>
              <a:t>的用户占据主导，并且移动设备的用户也很活跃，这个可能与国内的</a:t>
            </a:r>
            <a:r>
              <a:rPr lang="en-US" altLang="zh-CN" dirty="0"/>
              <a:t>Windows</a:t>
            </a:r>
            <a:r>
              <a:rPr lang="zh-CN" altLang="en-US" dirty="0"/>
              <a:t>占主导情况就有点不一样了，因为这里默认将一些手机移动端也算作</a:t>
            </a:r>
            <a:r>
              <a:rPr lang="en-US" altLang="zh-CN" dirty="0" err="1"/>
              <a:t>linux</a:t>
            </a:r>
            <a:r>
              <a:rPr lang="zh-CN" altLang="en-US" dirty="0"/>
              <a:t>了</a:t>
            </a:r>
            <a:endParaRPr lang="en-US" altLang="zh-CN" dirty="0"/>
          </a:p>
          <a:p>
            <a:r>
              <a:rPr lang="zh-CN" altLang="en-US" dirty="0"/>
              <a:t>住的注意的是，我们可以发现</a:t>
            </a:r>
            <a:r>
              <a:rPr lang="zh-CN" altLang="en-US" sz="1200" dirty="0"/>
              <a:t>搜索引擎爬虫（</a:t>
            </a:r>
            <a:r>
              <a:rPr lang="en-US" altLang="zh-CN" sz="1200" dirty="0"/>
              <a:t>Googlebot</a:t>
            </a:r>
            <a:r>
              <a:rPr lang="zh-CN" altLang="en-US" sz="1200" dirty="0"/>
              <a:t>和</a:t>
            </a:r>
            <a:r>
              <a:rPr lang="en-US" altLang="zh-CN" sz="1200" dirty="0" err="1"/>
              <a:t>bingbot</a:t>
            </a:r>
            <a:r>
              <a:rPr lang="zh-CN" altLang="en-US" sz="1200" dirty="0"/>
              <a:t>）非常活跃</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最后就是用户每小时的</a:t>
            </a:r>
            <a:r>
              <a:rPr lang="en-US" altLang="zh-CN" dirty="0"/>
              <a:t>PV</a:t>
            </a:r>
            <a:r>
              <a:rPr lang="zh-CN" altLang="en-US" dirty="0"/>
              <a:t>活跃度统计，通过对不同批次的</a:t>
            </a:r>
            <a:r>
              <a:rPr lang="en-US" altLang="zh-CN" dirty="0"/>
              <a:t>IP</a:t>
            </a:r>
            <a:r>
              <a:rPr lang="zh-CN" altLang="en-US" dirty="0"/>
              <a:t>时间进行统计，可以看到最近一批次中</a:t>
            </a:r>
            <a:r>
              <a:rPr lang="en-US" altLang="zh-CN" dirty="0"/>
              <a:t>IP</a:t>
            </a:r>
            <a:r>
              <a:rPr lang="zh-CN" altLang="en-US" dirty="0"/>
              <a:t>全都在</a:t>
            </a:r>
            <a:r>
              <a:rPr lang="en-US" altLang="zh-CN" dirty="0"/>
              <a:t>3</a:t>
            </a:r>
            <a:r>
              <a:rPr lang="zh-CN" altLang="en-US" dirty="0"/>
              <a:t>点的时候进行的访问，并且有</a:t>
            </a:r>
            <a:r>
              <a:rPr lang="en-US" altLang="zh-CN" dirty="0"/>
              <a:t>21</a:t>
            </a:r>
            <a:r>
              <a:rPr lang="zh-CN" altLang="en-US" dirty="0"/>
              <a:t>个用户进行了数据请求，然后右侧是这一段时间内的访问次数变化，从而我们可以通过这个来分析出网站的活跃时间段等</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接下来介绍离线分析上我们进行的工作，首先是用户聚类，我们尝试提取用户的特征向量，通过聚类算法来划分用户群体，从而得到一个粗略的用户画像，有利于进行个性化的产品推荐与营销策略，主要步骤包括</a:t>
            </a:r>
            <a:r>
              <a:rPr lang="en-US" altLang="zh-CN" dirty="0"/>
              <a:t>5</a:t>
            </a:r>
            <a:r>
              <a:rPr lang="zh-CN" altLang="en-US" dirty="0"/>
              <a:t>个，首先用正则表达式过滤日志中我们想要的数据，然后进行特征提取，我们提取了日志中的</a:t>
            </a:r>
            <a:r>
              <a:rPr lang="en-US" altLang="zh-CN" dirty="0" err="1"/>
              <a:t>url</a:t>
            </a:r>
            <a:r>
              <a:rPr lang="zh-CN" altLang="en-US" dirty="0"/>
              <a:t>、用户代理等进行特征分析，接着将特征进行向量化，利用</a:t>
            </a:r>
            <a:r>
              <a:rPr lang="en-US" altLang="zh-CN" dirty="0"/>
              <a:t>TF-IDF</a:t>
            </a:r>
            <a:r>
              <a:rPr lang="zh-CN" altLang="en-US" dirty="0"/>
              <a:t>来将文字数据转为数值向量，最后采用</a:t>
            </a:r>
            <a:r>
              <a:rPr lang="en-US" altLang="zh-CN" dirty="0" err="1"/>
              <a:t>Kmeans</a:t>
            </a:r>
            <a:r>
              <a:rPr lang="zh-CN" altLang="en-US" dirty="0"/>
              <a:t>算法对特征进行聚类然可视化</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最后我们基于一部分数据，得到了上面的五个类别，其特征分别如上，可以其中正确访问的用户有</a:t>
            </a:r>
            <a:r>
              <a:rPr lang="en-US" altLang="zh-CN" dirty="0"/>
              <a:t>4</a:t>
            </a:r>
            <a:r>
              <a:rPr lang="zh-CN" altLang="en-US" dirty="0"/>
              <a:t>类，错误访问的比如说爬虫造成的一类，然后根据其访问的用户代理、</a:t>
            </a:r>
            <a:r>
              <a:rPr lang="en-US" altLang="zh-CN" dirty="0" err="1"/>
              <a:t>url</a:t>
            </a:r>
            <a:r>
              <a:rPr lang="zh-CN" altLang="en-US" dirty="0"/>
              <a:t>等又细分为了</a:t>
            </a:r>
            <a:r>
              <a:rPr lang="en-US" altLang="zh-CN" dirty="0"/>
              <a:t>4</a:t>
            </a:r>
            <a:r>
              <a:rPr lang="zh-CN" altLang="en-US" dirty="0"/>
              <a:t>类，通过以上的结果我们可以更直观的去了解不同用户的行为模式，以及他们最感兴趣的网站内容</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在网站日志数据中，有购买欲望的用户通常可以通过一些行为特征来识别，比如：</a:t>
            </a:r>
          </a:p>
          <a:p>
            <a:pPr>
              <a:buFont typeface="Arial" panose="020B0604020202020204" pitchFamily="34" charset="0"/>
              <a:buChar char="•"/>
            </a:pPr>
            <a:r>
              <a:rPr lang="zh-CN" altLang="en-US" dirty="0"/>
              <a:t>访问产品详情页或者价格比较页的频率。</a:t>
            </a:r>
          </a:p>
          <a:p>
            <a:pPr>
              <a:buFont typeface="Arial" panose="020B0604020202020204" pitchFamily="34" charset="0"/>
              <a:buChar char="•"/>
            </a:pPr>
            <a:r>
              <a:rPr lang="zh-CN" altLang="en-US" dirty="0"/>
              <a:t>添加商品到购物车的行为。</a:t>
            </a:r>
          </a:p>
          <a:p>
            <a:pPr>
              <a:buFont typeface="Arial" panose="020B0604020202020204" pitchFamily="34" charset="0"/>
              <a:buChar char="•"/>
            </a:pPr>
            <a:r>
              <a:rPr lang="zh-CN" altLang="en-US" dirty="0"/>
              <a:t>访问结算页面或者支付页面的行为。</a:t>
            </a:r>
          </a:p>
          <a:p>
            <a:pPr>
              <a:buFont typeface="Arial" panose="020B0604020202020204" pitchFamily="34" charset="0"/>
              <a:buChar char="•"/>
            </a:pPr>
            <a:r>
              <a:rPr lang="zh-CN" altLang="en-US" dirty="0"/>
              <a:t>状态码为 </a:t>
            </a:r>
            <a:r>
              <a:rPr lang="en-US" altLang="zh-CN" dirty="0"/>
              <a:t>200 </a:t>
            </a:r>
            <a:r>
              <a:rPr lang="zh-CN" altLang="en-US" dirty="0"/>
              <a:t>的请求较多，表示成功访问了多个页面。</a:t>
            </a:r>
            <a:endParaRPr lang="en-US" altLang="zh-CN" dirty="0"/>
          </a:p>
          <a:p>
            <a:pPr>
              <a:buFont typeface="Arial" panose="020B0604020202020204" pitchFamily="34" charset="0"/>
              <a:buChar char="•"/>
            </a:pPr>
            <a:r>
              <a:rPr lang="zh-CN" altLang="en-US" dirty="0"/>
              <a:t>脱敏、无法分析出内容，但是可以定量分析</a:t>
            </a:r>
          </a:p>
          <a:p>
            <a:endParaRPr lang="en-US" altLang="zh-CN" dirty="0"/>
          </a:p>
          <a:p>
            <a:endParaRPr lang="zh-CN" altLang="en-US" dirty="0"/>
          </a:p>
          <a:p>
            <a:r>
              <a:rPr lang="zh-CN" altLang="en-US" dirty="0"/>
              <a:t>如果我们想要准确地分析出具有购买意向的用户，我们应该分析那些涉及到产品浏览、加入购物车、和结账流程的</a:t>
            </a:r>
            <a:r>
              <a:rPr lang="en-US" altLang="zh-CN" dirty="0"/>
              <a:t>URL</a:t>
            </a:r>
            <a:r>
              <a:rPr lang="zh-CN" altLang="en-US" dirty="0"/>
              <a:t>。如果日志数据中包含这样的</a:t>
            </a:r>
            <a:r>
              <a:rPr lang="en-US" altLang="zh-CN" dirty="0"/>
              <a:t>URL</a:t>
            </a:r>
            <a:r>
              <a:rPr lang="zh-CN" altLang="en-US" dirty="0"/>
              <a:t>，并且可以将它们与特定聚类关联，那么我们就可以更明确地识别出有购买欲望的用户群。如果有进一步的信息或具体的</a:t>
            </a:r>
            <a:r>
              <a:rPr lang="en-US" altLang="zh-CN" dirty="0"/>
              <a:t>URL</a:t>
            </a:r>
            <a:r>
              <a:rPr lang="zh-CN" altLang="en-US" dirty="0"/>
              <a:t>结构，请提供，这样我们可以进行更精确的分析。</a:t>
            </a: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最后这一部分我们主要是利用离线数据进行了一些可视化的绘图展示，包括</a:t>
            </a:r>
            <a:r>
              <a:rPr lang="en-US" altLang="zh-CN" dirty="0"/>
              <a:t>IP</a:t>
            </a:r>
            <a:r>
              <a:rPr lang="zh-CN" altLang="en-US" dirty="0"/>
              <a:t>地图与词云图，需要注意的是，因为这个数据集就是国外，我们是根据国内</a:t>
            </a:r>
            <a:r>
              <a:rPr lang="en-GB" altLang="zh-CN" dirty="0" err="1"/>
              <a:t>ip</a:t>
            </a:r>
            <a:r>
              <a:rPr lang="zh-CN" altLang="en-US" dirty="0"/>
              <a:t>删选出来的部分</a:t>
            </a:r>
            <a:r>
              <a:rPr lang="en-GB" altLang="zh-CN" dirty="0" err="1"/>
              <a:t>ip</a:t>
            </a:r>
            <a:r>
              <a:rPr lang="zh-CN" altLang="en-GB" dirty="0"/>
              <a:t>，</a:t>
            </a:r>
            <a:r>
              <a:rPr lang="zh-CN" altLang="en-US" dirty="0"/>
              <a:t>然后</a:t>
            </a:r>
            <a:r>
              <a:rPr lang="zh-CN" altLang="en-US" b="0" i="0" dirty="0">
                <a:solidFill>
                  <a:srgbClr val="374151"/>
                </a:solidFill>
                <a:effectLst/>
                <a:latin typeface="Söhne"/>
              </a:rPr>
              <a:t>通过 </a:t>
            </a:r>
            <a:r>
              <a:rPr lang="en-GB" altLang="zh-CN" b="0" i="0" dirty="0">
                <a:solidFill>
                  <a:srgbClr val="374151"/>
                </a:solidFill>
                <a:effectLst/>
                <a:latin typeface="Söhne"/>
              </a:rPr>
              <a:t>IP </a:t>
            </a:r>
            <a:r>
              <a:rPr lang="zh-CN" altLang="en-US" b="0" i="0" dirty="0">
                <a:solidFill>
                  <a:srgbClr val="374151"/>
                </a:solidFill>
                <a:effectLst/>
                <a:latin typeface="Söhne"/>
              </a:rPr>
              <a:t>定位技术对全国范围内的流量进行地理分布分析，实现网络数据流的空间可视化，所以在前</a:t>
            </a:r>
            <a:r>
              <a:rPr lang="en-US" altLang="zh-CN" b="0" i="0" dirty="0">
                <a:solidFill>
                  <a:srgbClr val="374151"/>
                </a:solidFill>
                <a:effectLst/>
                <a:latin typeface="Söhne"/>
              </a:rPr>
              <a:t>10000</a:t>
            </a:r>
            <a:r>
              <a:rPr lang="zh-CN" altLang="en-US" b="0" i="0" dirty="0">
                <a:solidFill>
                  <a:srgbClr val="374151"/>
                </a:solidFill>
                <a:effectLst/>
                <a:latin typeface="Söhne"/>
              </a:rPr>
              <a:t>条数据中可用的</a:t>
            </a:r>
            <a:r>
              <a:rPr lang="en-US" altLang="zh-CN" b="0" i="0" dirty="0" err="1">
                <a:solidFill>
                  <a:srgbClr val="374151"/>
                </a:solidFill>
                <a:effectLst/>
                <a:latin typeface="Söhne"/>
              </a:rPr>
              <a:t>ip</a:t>
            </a:r>
            <a:r>
              <a:rPr lang="zh-CN" altLang="en-US" b="0" i="0" dirty="0">
                <a:solidFill>
                  <a:srgbClr val="374151"/>
                </a:solidFill>
                <a:effectLst/>
                <a:latin typeface="Söhne"/>
              </a:rPr>
              <a:t>数据并不多，但是还是可以很清洗的看到，沿海地区访问的频率要远高于西北地区，并以北京、上海市的访问数量最为集中</a:t>
            </a:r>
            <a:endParaRPr lang="en-US" altLang="zh-CN"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zh-CN" altLang="en-US" b="1" i="0" dirty="0">
                <a:solidFill>
                  <a:srgbClr val="374151"/>
                </a:solidFill>
                <a:effectLst/>
                <a:latin typeface="Söhne"/>
              </a:rPr>
              <a:t>操作系统</a:t>
            </a:r>
            <a:r>
              <a:rPr lang="zh-CN" altLang="en-US" b="0" i="0" dirty="0">
                <a:solidFill>
                  <a:srgbClr val="374151"/>
                </a:solidFill>
                <a:effectLst/>
                <a:latin typeface="Söhne"/>
              </a:rPr>
              <a:t>：</a:t>
            </a:r>
            <a:r>
              <a:rPr lang="en-US" altLang="zh-CN" b="0" i="0" dirty="0">
                <a:solidFill>
                  <a:srgbClr val="374151"/>
                </a:solidFill>
                <a:effectLst/>
                <a:latin typeface="Söhne"/>
              </a:rPr>
              <a:t>"</a:t>
            </a:r>
            <a:r>
              <a:rPr lang="en-GB" altLang="zh-CN" b="0" i="0" dirty="0">
                <a:solidFill>
                  <a:srgbClr val="374151"/>
                </a:solidFill>
                <a:effectLst/>
                <a:latin typeface="Söhne"/>
              </a:rPr>
              <a:t>Windows" </a:t>
            </a:r>
            <a:r>
              <a:rPr lang="zh-CN" altLang="en-US" b="0" i="0" dirty="0">
                <a:solidFill>
                  <a:srgbClr val="374151"/>
                </a:solidFill>
                <a:effectLst/>
                <a:latin typeface="Söhne"/>
              </a:rPr>
              <a:t>和 </a:t>
            </a:r>
            <a:r>
              <a:rPr lang="en-US" altLang="zh-CN" b="0" i="0" dirty="0">
                <a:solidFill>
                  <a:srgbClr val="374151"/>
                </a:solidFill>
                <a:effectLst/>
                <a:latin typeface="Söhne"/>
              </a:rPr>
              <a:t>"</a:t>
            </a:r>
            <a:r>
              <a:rPr lang="en-GB" altLang="zh-CN" b="0" i="0" dirty="0">
                <a:solidFill>
                  <a:srgbClr val="374151"/>
                </a:solidFill>
                <a:effectLst/>
                <a:latin typeface="Söhne"/>
              </a:rPr>
              <a:t>Android" </a:t>
            </a:r>
            <a:r>
              <a:rPr lang="zh-CN" altLang="en-US" b="0" i="0" dirty="0">
                <a:solidFill>
                  <a:srgbClr val="374151"/>
                </a:solidFill>
                <a:effectLst/>
                <a:latin typeface="Söhne"/>
              </a:rPr>
              <a:t>是非常显著的，这表明这些操作系统的用户占了一大部分流量。</a:t>
            </a:r>
            <a:r>
              <a:rPr lang="en-US" altLang="zh-CN" b="0" i="0" dirty="0">
                <a:solidFill>
                  <a:srgbClr val="374151"/>
                </a:solidFill>
                <a:effectLst/>
                <a:latin typeface="Söhne"/>
              </a:rPr>
              <a:t>"</a:t>
            </a:r>
            <a:r>
              <a:rPr lang="en-GB" altLang="zh-CN" b="0" i="0" dirty="0">
                <a:solidFill>
                  <a:srgbClr val="374151"/>
                </a:solidFill>
                <a:effectLst/>
                <a:latin typeface="Söhne"/>
              </a:rPr>
              <a:t>Mac" </a:t>
            </a:r>
            <a:r>
              <a:rPr lang="zh-CN" altLang="en-US" b="0" i="0" dirty="0">
                <a:solidFill>
                  <a:srgbClr val="374151"/>
                </a:solidFill>
                <a:effectLst/>
                <a:latin typeface="Söhne"/>
              </a:rPr>
              <a:t>和 </a:t>
            </a:r>
            <a:r>
              <a:rPr lang="en-US" altLang="zh-CN" b="0" i="0" dirty="0">
                <a:solidFill>
                  <a:srgbClr val="374151"/>
                </a:solidFill>
                <a:effectLst/>
                <a:latin typeface="Söhne"/>
              </a:rPr>
              <a:t>"</a:t>
            </a:r>
            <a:r>
              <a:rPr lang="en-GB" altLang="zh-CN" b="0" i="0" dirty="0">
                <a:solidFill>
                  <a:srgbClr val="374151"/>
                </a:solidFill>
                <a:effectLst/>
                <a:latin typeface="Söhne"/>
              </a:rPr>
              <a:t>iOS" </a:t>
            </a:r>
            <a:r>
              <a:rPr lang="zh-CN" altLang="en-US" b="0" i="0" dirty="0">
                <a:solidFill>
                  <a:srgbClr val="374151"/>
                </a:solidFill>
                <a:effectLst/>
                <a:latin typeface="Söhne"/>
              </a:rPr>
              <a:t>也出现了，但看起来不像前两个那么频繁。</a:t>
            </a:r>
          </a:p>
          <a:p>
            <a:pPr algn="l">
              <a:buFont typeface="+mj-lt"/>
              <a:buAutoNum type="arabicPeriod"/>
            </a:pPr>
            <a:r>
              <a:rPr lang="zh-CN" altLang="en-US" b="1" i="0" dirty="0">
                <a:solidFill>
                  <a:srgbClr val="374151"/>
                </a:solidFill>
                <a:effectLst/>
                <a:latin typeface="Söhne"/>
              </a:rPr>
              <a:t>移动设备</a:t>
            </a:r>
            <a:r>
              <a:rPr lang="zh-CN" altLang="en-US" b="0" i="0" dirty="0">
                <a:solidFill>
                  <a:srgbClr val="374151"/>
                </a:solidFill>
                <a:effectLst/>
                <a:latin typeface="Söhne"/>
              </a:rPr>
              <a:t>：像 </a:t>
            </a:r>
            <a:r>
              <a:rPr lang="en-US" altLang="zh-CN" b="0" i="0" dirty="0">
                <a:solidFill>
                  <a:srgbClr val="374151"/>
                </a:solidFill>
                <a:effectLst/>
                <a:latin typeface="Söhne"/>
              </a:rPr>
              <a:t>"</a:t>
            </a:r>
            <a:r>
              <a:rPr lang="en-GB" altLang="zh-CN" b="0" i="0" dirty="0">
                <a:solidFill>
                  <a:srgbClr val="374151"/>
                </a:solidFill>
                <a:effectLst/>
                <a:latin typeface="Söhne"/>
              </a:rPr>
              <a:t>Nexus"</a:t>
            </a:r>
            <a:r>
              <a:rPr lang="zh-CN" altLang="en-GB" b="0" i="0" dirty="0">
                <a:solidFill>
                  <a:srgbClr val="374151"/>
                </a:solidFill>
                <a:effectLst/>
                <a:latin typeface="Söhne"/>
              </a:rPr>
              <a:t>、</a:t>
            </a:r>
            <a:r>
              <a:rPr lang="en-GB" altLang="zh-CN" b="0" i="0" dirty="0">
                <a:solidFill>
                  <a:srgbClr val="374151"/>
                </a:solidFill>
                <a:effectLst/>
                <a:latin typeface="Söhne"/>
              </a:rPr>
              <a:t>"iPhone" </a:t>
            </a:r>
            <a:r>
              <a:rPr lang="zh-CN" altLang="en-US" b="0" i="0" dirty="0">
                <a:solidFill>
                  <a:srgbClr val="374151"/>
                </a:solidFill>
                <a:effectLst/>
                <a:latin typeface="Söhne"/>
              </a:rPr>
              <a:t>这样的关键词显示了特定类型的移动设备正在访问。</a:t>
            </a:r>
          </a:p>
          <a:p>
            <a:pPr algn="l">
              <a:buFont typeface="+mj-lt"/>
              <a:buAutoNum type="arabicPeriod"/>
            </a:pPr>
            <a:r>
              <a:rPr lang="zh-CN" altLang="en-US" b="1" i="0" dirty="0">
                <a:solidFill>
                  <a:srgbClr val="374151"/>
                </a:solidFill>
                <a:effectLst/>
                <a:latin typeface="Söhne"/>
              </a:rPr>
              <a:t>网络爬虫</a:t>
            </a:r>
            <a:r>
              <a:rPr lang="zh-CN" altLang="en-US" b="0" i="0" dirty="0">
                <a:solidFill>
                  <a:srgbClr val="374151"/>
                </a:solidFill>
                <a:effectLst/>
                <a:latin typeface="Söhne"/>
              </a:rPr>
              <a:t>：</a:t>
            </a:r>
            <a:r>
              <a:rPr lang="en-US" altLang="zh-CN" b="0" i="0" dirty="0">
                <a:solidFill>
                  <a:srgbClr val="374151"/>
                </a:solidFill>
                <a:effectLst/>
                <a:latin typeface="Söhne"/>
              </a:rPr>
              <a:t>"</a:t>
            </a:r>
            <a:r>
              <a:rPr lang="en-GB" altLang="zh-CN" b="0" i="0" dirty="0">
                <a:solidFill>
                  <a:srgbClr val="374151"/>
                </a:solidFill>
                <a:effectLst/>
                <a:latin typeface="Söhne"/>
              </a:rPr>
              <a:t>Googlebot" </a:t>
            </a:r>
            <a:r>
              <a:rPr lang="zh-CN" altLang="en-US" b="0" i="0" dirty="0">
                <a:solidFill>
                  <a:srgbClr val="374151"/>
                </a:solidFill>
                <a:effectLst/>
                <a:latin typeface="Söhne"/>
              </a:rPr>
              <a:t>和 </a:t>
            </a:r>
            <a:r>
              <a:rPr lang="en-US" altLang="zh-CN" b="0" i="0" dirty="0">
                <a:solidFill>
                  <a:srgbClr val="374151"/>
                </a:solidFill>
                <a:effectLst/>
                <a:latin typeface="Söhne"/>
              </a:rPr>
              <a:t>"</a:t>
            </a:r>
            <a:r>
              <a:rPr lang="en-GB" altLang="zh-CN" b="0" i="0" dirty="0" err="1">
                <a:solidFill>
                  <a:srgbClr val="374151"/>
                </a:solidFill>
                <a:effectLst/>
                <a:latin typeface="Söhne"/>
              </a:rPr>
              <a:t>bingbot</a:t>
            </a:r>
            <a:r>
              <a:rPr lang="en-GB" altLang="zh-CN" b="0" i="0" dirty="0">
                <a:solidFill>
                  <a:srgbClr val="374151"/>
                </a:solidFill>
                <a:effectLst/>
                <a:latin typeface="Söhne"/>
              </a:rPr>
              <a:t>" </a:t>
            </a:r>
            <a:r>
              <a:rPr lang="zh-CN" altLang="en-US" b="0" i="0" dirty="0">
                <a:solidFill>
                  <a:srgbClr val="374151"/>
                </a:solidFill>
                <a:effectLst/>
                <a:latin typeface="Söhne"/>
              </a:rPr>
              <a:t>显然指的是 </a:t>
            </a:r>
            <a:r>
              <a:rPr lang="en-GB" altLang="zh-CN" b="0" i="0" dirty="0">
                <a:solidFill>
                  <a:srgbClr val="374151"/>
                </a:solidFill>
                <a:effectLst/>
                <a:latin typeface="Söhne"/>
              </a:rPr>
              <a:t>Google </a:t>
            </a:r>
            <a:r>
              <a:rPr lang="zh-CN" altLang="en-US" b="0" i="0" dirty="0">
                <a:solidFill>
                  <a:srgbClr val="374151"/>
                </a:solidFill>
                <a:effectLst/>
                <a:latin typeface="Söhne"/>
              </a:rPr>
              <a:t>和 </a:t>
            </a:r>
            <a:r>
              <a:rPr lang="en-GB" altLang="zh-CN" b="0" i="0" dirty="0">
                <a:solidFill>
                  <a:srgbClr val="374151"/>
                </a:solidFill>
                <a:effectLst/>
                <a:latin typeface="Söhne"/>
              </a:rPr>
              <a:t>Bing </a:t>
            </a:r>
            <a:r>
              <a:rPr lang="zh-CN" altLang="en-US" b="0" i="0" dirty="0">
                <a:solidFill>
                  <a:srgbClr val="374151"/>
                </a:solidFill>
                <a:effectLst/>
                <a:latin typeface="Söhne"/>
              </a:rPr>
              <a:t>的搜索引擎爬虫，这意味着您的网站被这些搜索引擎索引。</a:t>
            </a: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r>
              <a:rPr lang="en-GB" altLang="zh-CN" sz="1200" b="1" i="0" dirty="0">
                <a:solidFill>
                  <a:srgbClr val="374151"/>
                </a:solidFill>
                <a:effectLst/>
                <a:latin typeface="Söhne"/>
              </a:rPr>
              <a:t>HTTPS</a:t>
            </a:r>
            <a:r>
              <a:rPr lang="zh-CN" altLang="en-US" sz="1200" b="1" i="0" dirty="0">
                <a:solidFill>
                  <a:srgbClr val="374151"/>
                </a:solidFill>
                <a:effectLst/>
                <a:latin typeface="Söhne"/>
              </a:rPr>
              <a:t>占据主导</a:t>
            </a:r>
            <a:r>
              <a:rPr lang="zh-CN" altLang="en-US" sz="1200" b="0" i="0" dirty="0">
                <a:solidFill>
                  <a:srgbClr val="374151"/>
                </a:solidFill>
                <a:effectLst/>
                <a:latin typeface="Söhne"/>
              </a:rPr>
              <a:t>：词云中 </a:t>
            </a:r>
            <a:r>
              <a:rPr lang="en-US" altLang="zh-CN" sz="1200" b="0" i="0" dirty="0">
                <a:solidFill>
                  <a:srgbClr val="374151"/>
                </a:solidFill>
                <a:effectLst/>
                <a:latin typeface="Söhne"/>
              </a:rPr>
              <a:t>"</a:t>
            </a:r>
            <a:r>
              <a:rPr lang="en-GB" altLang="zh-CN" sz="1200" b="0" i="0" dirty="0">
                <a:solidFill>
                  <a:srgbClr val="374151"/>
                </a:solidFill>
                <a:effectLst/>
                <a:latin typeface="Söhne"/>
              </a:rPr>
              <a:t>https" </a:t>
            </a:r>
            <a:r>
              <a:rPr lang="zh-CN" altLang="en-US" sz="1200" b="0" i="0" dirty="0">
                <a:solidFill>
                  <a:srgbClr val="374151"/>
                </a:solidFill>
                <a:effectLst/>
                <a:latin typeface="Söhne"/>
              </a:rPr>
              <a:t>一词非常突出，这表明数据集中的 </a:t>
            </a:r>
            <a:r>
              <a:rPr lang="en-GB" altLang="zh-CN" sz="1200" b="0" i="0" dirty="0">
                <a:solidFill>
                  <a:srgbClr val="374151"/>
                </a:solidFill>
                <a:effectLst/>
                <a:latin typeface="Söhne"/>
              </a:rPr>
              <a:t>URL </a:t>
            </a:r>
            <a:r>
              <a:rPr lang="zh-CN" altLang="en-US" sz="1200" b="0" i="0" dirty="0">
                <a:solidFill>
                  <a:srgbClr val="374151"/>
                </a:solidFill>
                <a:effectLst/>
                <a:latin typeface="Söhne"/>
              </a:rPr>
              <a:t>多半是使用安全的 </a:t>
            </a:r>
            <a:r>
              <a:rPr lang="en-GB" altLang="zh-CN" sz="1200" b="0" i="0" dirty="0">
                <a:solidFill>
                  <a:srgbClr val="374151"/>
                </a:solidFill>
                <a:effectLst/>
                <a:latin typeface="Söhne"/>
              </a:rPr>
              <a:t>HTTP </a:t>
            </a:r>
            <a:r>
              <a:rPr lang="zh-CN" altLang="en-US" sz="1200" b="0" i="0" dirty="0">
                <a:solidFill>
                  <a:srgbClr val="374151"/>
                </a:solidFill>
                <a:effectLst/>
                <a:latin typeface="Söhne"/>
              </a:rPr>
              <a:t>连接。</a:t>
            </a:r>
          </a:p>
          <a:p>
            <a:pPr algn="l">
              <a:buFont typeface="+mj-lt"/>
              <a:buAutoNum type="arabicPeriod"/>
            </a:pPr>
            <a:r>
              <a:rPr lang="zh-CN" altLang="en-US" sz="1200" b="1" i="0" dirty="0">
                <a:solidFill>
                  <a:srgbClr val="374151"/>
                </a:solidFill>
                <a:effectLst/>
                <a:latin typeface="Söhne"/>
              </a:rPr>
              <a:t>浏览和产品关键词</a:t>
            </a:r>
            <a:r>
              <a:rPr lang="zh-CN" altLang="en-US" sz="1200" b="0" i="0" dirty="0">
                <a:solidFill>
                  <a:srgbClr val="374151"/>
                </a:solidFill>
                <a:effectLst/>
                <a:latin typeface="Söhne"/>
              </a:rPr>
              <a:t>：词云中 </a:t>
            </a:r>
            <a:r>
              <a:rPr lang="en-US" altLang="zh-CN" sz="1200" b="0" i="0" dirty="0">
                <a:solidFill>
                  <a:srgbClr val="374151"/>
                </a:solidFill>
                <a:effectLst/>
                <a:latin typeface="Söhne"/>
              </a:rPr>
              <a:t>"</a:t>
            </a:r>
            <a:r>
              <a:rPr lang="en-GB" altLang="zh-CN" sz="1200" b="0" i="0" dirty="0">
                <a:solidFill>
                  <a:srgbClr val="374151"/>
                </a:solidFill>
                <a:effectLst/>
                <a:latin typeface="Söhne"/>
              </a:rPr>
              <a:t>browse" </a:t>
            </a:r>
            <a:r>
              <a:rPr lang="zh-CN" altLang="en-US" sz="1200" b="0" i="0" dirty="0">
                <a:solidFill>
                  <a:srgbClr val="374151"/>
                </a:solidFill>
                <a:effectLst/>
                <a:latin typeface="Söhne"/>
              </a:rPr>
              <a:t>和 </a:t>
            </a:r>
            <a:r>
              <a:rPr lang="en-US" altLang="zh-CN" sz="1200" b="0" i="0" dirty="0">
                <a:solidFill>
                  <a:srgbClr val="374151"/>
                </a:solidFill>
                <a:effectLst/>
                <a:latin typeface="Söhne"/>
              </a:rPr>
              <a:t>"</a:t>
            </a:r>
            <a:r>
              <a:rPr lang="en-GB" altLang="zh-CN" sz="1200" b="0" i="0" dirty="0">
                <a:solidFill>
                  <a:srgbClr val="374151"/>
                </a:solidFill>
                <a:effectLst/>
                <a:latin typeface="Söhne"/>
              </a:rPr>
              <a:t>product" </a:t>
            </a:r>
            <a:r>
              <a:rPr lang="zh-CN" altLang="en-US" sz="1200" b="0" i="0" dirty="0">
                <a:solidFill>
                  <a:srgbClr val="374151"/>
                </a:solidFill>
                <a:effectLst/>
                <a:latin typeface="Söhne"/>
              </a:rPr>
              <a:t>也非常显眼，这可能表示数据集包含了很多关于浏览商品或产品页面的链接。</a:t>
            </a:r>
          </a:p>
          <a:p>
            <a:pPr algn="l">
              <a:buFont typeface="+mj-lt"/>
              <a:buAutoNum type="arabicPeriod"/>
            </a:pPr>
            <a:r>
              <a:rPr lang="zh-CN" altLang="en-US" sz="1200" b="1" i="0" dirty="0">
                <a:solidFill>
                  <a:srgbClr val="374151"/>
                </a:solidFill>
                <a:effectLst/>
                <a:latin typeface="Söhne"/>
              </a:rPr>
              <a:t>家电和日用品</a:t>
            </a:r>
            <a:r>
              <a:rPr lang="zh-CN" altLang="en-US" sz="1200" b="0" i="0" dirty="0">
                <a:solidFill>
                  <a:srgbClr val="374151"/>
                </a:solidFill>
                <a:effectLst/>
                <a:latin typeface="Söhne"/>
              </a:rPr>
              <a:t>：出现了 </a:t>
            </a:r>
            <a:r>
              <a:rPr lang="en-US" altLang="zh-CN" sz="1200" b="0" i="0" dirty="0">
                <a:solidFill>
                  <a:srgbClr val="374151"/>
                </a:solidFill>
                <a:effectLst/>
                <a:latin typeface="Söhne"/>
              </a:rPr>
              <a:t>"</a:t>
            </a:r>
            <a:r>
              <a:rPr lang="en-GB" altLang="zh-CN" sz="1200" b="0" i="0" dirty="0">
                <a:solidFill>
                  <a:srgbClr val="374151"/>
                </a:solidFill>
                <a:effectLst/>
                <a:latin typeface="Söhne"/>
              </a:rPr>
              <a:t>mixer"</a:t>
            </a:r>
            <a:r>
              <a:rPr lang="zh-CN" altLang="en-GB" sz="1200" b="0" i="0" dirty="0">
                <a:solidFill>
                  <a:srgbClr val="374151"/>
                </a:solidFill>
                <a:effectLst/>
                <a:latin typeface="Söhne"/>
              </a:rPr>
              <a:t>（</a:t>
            </a:r>
            <a:r>
              <a:rPr lang="zh-CN" altLang="en-US" sz="1200" b="0" i="0" dirty="0">
                <a:solidFill>
                  <a:srgbClr val="374151"/>
                </a:solidFill>
                <a:effectLst/>
                <a:latin typeface="Söhne"/>
              </a:rPr>
              <a:t>搅拌器）、</a:t>
            </a:r>
            <a:r>
              <a:rPr lang="en-US" altLang="zh-CN" sz="1200" b="0" i="0" dirty="0">
                <a:solidFill>
                  <a:srgbClr val="374151"/>
                </a:solidFill>
                <a:effectLst/>
                <a:latin typeface="Söhne"/>
              </a:rPr>
              <a:t>"</a:t>
            </a:r>
            <a:r>
              <a:rPr lang="en-GB" altLang="zh-CN" sz="1200" b="0" i="0" dirty="0">
                <a:solidFill>
                  <a:srgbClr val="374151"/>
                </a:solidFill>
                <a:effectLst/>
                <a:latin typeface="Söhne"/>
              </a:rPr>
              <a:t>dishwasher"</a:t>
            </a:r>
            <a:r>
              <a:rPr lang="zh-CN" altLang="en-GB" sz="1200" b="0" i="0" dirty="0">
                <a:solidFill>
                  <a:srgbClr val="374151"/>
                </a:solidFill>
                <a:effectLst/>
                <a:latin typeface="Söhne"/>
              </a:rPr>
              <a:t>（</a:t>
            </a:r>
            <a:r>
              <a:rPr lang="zh-CN" altLang="en-US" sz="1200" b="0" i="0" dirty="0">
                <a:solidFill>
                  <a:srgbClr val="374151"/>
                </a:solidFill>
                <a:effectLst/>
                <a:latin typeface="Söhne"/>
              </a:rPr>
              <a:t>洗碗机）、</a:t>
            </a:r>
            <a:r>
              <a:rPr lang="en-US" altLang="zh-CN" sz="1200" b="0" i="0" dirty="0">
                <a:solidFill>
                  <a:srgbClr val="374151"/>
                </a:solidFill>
                <a:effectLst/>
                <a:latin typeface="Söhne"/>
              </a:rPr>
              <a:t>"</a:t>
            </a:r>
            <a:r>
              <a:rPr lang="en-GB" altLang="zh-CN" sz="1200" b="0" i="0" dirty="0">
                <a:solidFill>
                  <a:srgbClr val="374151"/>
                </a:solidFill>
                <a:effectLst/>
                <a:latin typeface="Söhne"/>
              </a:rPr>
              <a:t>refrigerator"</a:t>
            </a:r>
            <a:r>
              <a:rPr lang="zh-CN" altLang="en-GB" sz="1200" b="0" i="0" dirty="0">
                <a:solidFill>
                  <a:srgbClr val="374151"/>
                </a:solidFill>
                <a:effectLst/>
                <a:latin typeface="Söhne"/>
              </a:rPr>
              <a:t>（</a:t>
            </a:r>
            <a:r>
              <a:rPr lang="zh-CN" altLang="en-US" sz="1200" b="0" i="0" dirty="0">
                <a:solidFill>
                  <a:srgbClr val="374151"/>
                </a:solidFill>
                <a:effectLst/>
                <a:latin typeface="Söhne"/>
              </a:rPr>
              <a:t>冰箱）等家用电器名称，暗示这些 </a:t>
            </a:r>
            <a:r>
              <a:rPr lang="en-GB" altLang="zh-CN" sz="1200" b="0" i="0" dirty="0">
                <a:solidFill>
                  <a:srgbClr val="374151"/>
                </a:solidFill>
                <a:effectLst/>
                <a:latin typeface="Söhne"/>
              </a:rPr>
              <a:t>URL </a:t>
            </a:r>
            <a:r>
              <a:rPr lang="zh-CN" altLang="en-US" sz="1200" b="0" i="0" dirty="0">
                <a:solidFill>
                  <a:srgbClr val="374151"/>
                </a:solidFill>
                <a:effectLst/>
                <a:latin typeface="Söhne"/>
              </a:rPr>
              <a:t>可能与家电相关的网页或产品有关。</a:t>
            </a:r>
          </a:p>
          <a:p>
            <a:pPr algn="l">
              <a:buFont typeface="+mj-lt"/>
              <a:buAutoNum type="arabicPeriod"/>
            </a:pPr>
            <a:r>
              <a:rPr lang="zh-CN" altLang="en-US" sz="1200" b="1" i="0" dirty="0">
                <a:solidFill>
                  <a:srgbClr val="374151"/>
                </a:solidFill>
                <a:effectLst/>
                <a:latin typeface="Söhne"/>
              </a:rPr>
              <a:t>其他频繁出现的词汇</a:t>
            </a:r>
            <a:r>
              <a:rPr lang="zh-CN" altLang="en-US" sz="1200" b="0" i="0" dirty="0">
                <a:solidFill>
                  <a:srgbClr val="374151"/>
                </a:solidFill>
                <a:effectLst/>
                <a:latin typeface="Söhne"/>
              </a:rPr>
              <a:t>：像 </a:t>
            </a:r>
            <a:r>
              <a:rPr lang="en-US" altLang="zh-CN" sz="1200" b="0" i="0" dirty="0">
                <a:solidFill>
                  <a:srgbClr val="374151"/>
                </a:solidFill>
                <a:effectLst/>
                <a:latin typeface="Söhne"/>
              </a:rPr>
              <a:t>"</a:t>
            </a:r>
            <a:r>
              <a:rPr lang="en-GB" altLang="zh-CN" sz="1200" b="0" i="0" dirty="0">
                <a:solidFill>
                  <a:srgbClr val="374151"/>
                </a:solidFill>
                <a:effectLst/>
                <a:latin typeface="Söhne"/>
              </a:rPr>
              <a:t>filter"</a:t>
            </a:r>
            <a:r>
              <a:rPr lang="zh-CN" altLang="en-GB" sz="1200" b="0" i="0" dirty="0">
                <a:solidFill>
                  <a:srgbClr val="374151"/>
                </a:solidFill>
                <a:effectLst/>
                <a:latin typeface="Söhne"/>
              </a:rPr>
              <a:t>、</a:t>
            </a:r>
            <a:r>
              <a:rPr lang="en-GB" altLang="zh-CN" sz="1200" b="0" i="0" dirty="0">
                <a:solidFill>
                  <a:srgbClr val="374151"/>
                </a:solidFill>
                <a:effectLst/>
                <a:latin typeface="Söhne"/>
              </a:rPr>
              <a:t>"static" </a:t>
            </a:r>
            <a:r>
              <a:rPr lang="zh-CN" altLang="en-US" sz="1200" b="0" i="0" dirty="0">
                <a:solidFill>
                  <a:srgbClr val="374151"/>
                </a:solidFill>
                <a:effectLst/>
                <a:latin typeface="Söhne"/>
              </a:rPr>
              <a:t>和 </a:t>
            </a:r>
            <a:r>
              <a:rPr lang="en-US" altLang="zh-CN" sz="1200" b="0" i="0" dirty="0">
                <a:solidFill>
                  <a:srgbClr val="374151"/>
                </a:solidFill>
                <a:effectLst/>
                <a:latin typeface="Söhne"/>
              </a:rPr>
              <a:t>"</a:t>
            </a:r>
            <a:r>
              <a:rPr lang="en-GB" altLang="zh-CN" sz="1200" b="0" i="0" dirty="0">
                <a:solidFill>
                  <a:srgbClr val="374151"/>
                </a:solidFill>
                <a:effectLst/>
                <a:latin typeface="Söhne"/>
              </a:rPr>
              <a:t>org" </a:t>
            </a:r>
            <a:r>
              <a:rPr lang="zh-CN" altLang="en-US" sz="1200" b="0" i="0" dirty="0">
                <a:solidFill>
                  <a:srgbClr val="374151"/>
                </a:solidFill>
                <a:effectLst/>
                <a:latin typeface="Söhne"/>
              </a:rPr>
              <a:t>这样的词也比较显眼，可能指示了链接的类型或者网站的性质。例如，</a:t>
            </a:r>
            <a:r>
              <a:rPr lang="en-US" altLang="zh-CN" sz="1200" b="0" i="0" dirty="0">
                <a:solidFill>
                  <a:srgbClr val="374151"/>
                </a:solidFill>
                <a:effectLst/>
                <a:latin typeface="Söhne"/>
              </a:rPr>
              <a:t>"</a:t>
            </a:r>
            <a:r>
              <a:rPr lang="en-GB" altLang="zh-CN" sz="1200" b="0" i="0" dirty="0">
                <a:solidFill>
                  <a:srgbClr val="374151"/>
                </a:solidFill>
                <a:effectLst/>
                <a:latin typeface="Söhne"/>
              </a:rPr>
              <a:t>static" </a:t>
            </a:r>
            <a:r>
              <a:rPr lang="zh-CN" altLang="en-US" sz="1200" b="0" i="0" dirty="0">
                <a:solidFill>
                  <a:srgbClr val="374151"/>
                </a:solidFill>
                <a:effectLst/>
                <a:latin typeface="Söhne"/>
              </a:rPr>
              <a:t>可能指向静态资源或内容，而 </a:t>
            </a:r>
            <a:r>
              <a:rPr lang="en-US" altLang="zh-CN" sz="1200" b="0" i="0" dirty="0">
                <a:solidFill>
                  <a:srgbClr val="374151"/>
                </a:solidFill>
                <a:effectLst/>
                <a:latin typeface="Söhne"/>
              </a:rPr>
              <a:t>"</a:t>
            </a:r>
            <a:r>
              <a:rPr lang="en-GB" altLang="zh-CN" sz="1200" b="0" i="0" dirty="0">
                <a:solidFill>
                  <a:srgbClr val="374151"/>
                </a:solidFill>
                <a:effectLst/>
                <a:latin typeface="Söhne"/>
              </a:rPr>
              <a:t>org" </a:t>
            </a:r>
            <a:r>
              <a:rPr lang="zh-CN" altLang="en-US" sz="1200" b="0" i="0" dirty="0">
                <a:solidFill>
                  <a:srgbClr val="374151"/>
                </a:solidFill>
                <a:effectLst/>
                <a:latin typeface="Söhne"/>
              </a:rPr>
              <a:t>可能暗示了某些组织或非营利组织的链接。</a:t>
            </a:r>
          </a:p>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34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35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2A75D99-2AE7-49F1-BB03-59E2BF5579C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36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随着互联网的快速发展，海量的</a:t>
            </a:r>
            <a:r>
              <a:rPr lang="en-US" altLang="zh-CN" dirty="0"/>
              <a:t>web</a:t>
            </a:r>
            <a:r>
              <a:rPr lang="zh-CN" altLang="en-US" dirty="0"/>
              <a:t>访问日志成为了各大平台和企业进行系统优化的突破口，日志中包含了丰富的信息，例如访问时间、</a:t>
            </a:r>
            <a:r>
              <a:rPr lang="en-US" altLang="zh-CN" dirty="0" err="1"/>
              <a:t>url</a:t>
            </a:r>
            <a:r>
              <a:rPr lang="zh-CN" altLang="en-US" dirty="0"/>
              <a:t>等，可以通过这些数据对</a:t>
            </a:r>
            <a:r>
              <a:rPr lang="en-US" altLang="zh-CN" dirty="0"/>
              <a:t>KPI</a:t>
            </a:r>
            <a:r>
              <a:rPr lang="zh-CN" altLang="en-US" dirty="0"/>
              <a:t>进行统计，从而</a:t>
            </a:r>
          </a:p>
          <a:p>
            <a:r>
              <a:rPr lang="zh-CN" altLang="en-US" dirty="0"/>
              <a:t>帮助企业更好地了解用户行为，从而优化网站设计</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数据集选择国外一个购物网站的访问日志，目前已经开源在</a:t>
            </a:r>
            <a:r>
              <a:rPr lang="en-US" altLang="zh-CN" dirty="0" err="1"/>
              <a:t>kaggle</a:t>
            </a:r>
            <a:r>
              <a:rPr lang="zh-CN" altLang="en-US" dirty="0"/>
              <a:t>上，日志记录数有</a:t>
            </a:r>
            <a:r>
              <a:rPr lang="en-US" altLang="zh-CN" dirty="0"/>
              <a:t>1000</a:t>
            </a:r>
            <a:r>
              <a:rPr lang="zh-CN" altLang="en-US" dirty="0"/>
              <a:t>万</a:t>
            </a:r>
            <a:r>
              <a:rPr lang="en-US" altLang="zh-CN" dirty="0"/>
              <a:t>+</a:t>
            </a:r>
            <a:r>
              <a:rPr lang="zh-CN" altLang="en-US" dirty="0"/>
              <a:t>，总日志规模</a:t>
            </a:r>
            <a:r>
              <a:rPr lang="en-US" altLang="zh-CN" dirty="0"/>
              <a:t>3.3G</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这是日志的标准数据格式，如上图所示，其应该至少包含</a:t>
            </a:r>
            <a:r>
              <a:rPr lang="en-US" altLang="zh-CN" dirty="0"/>
              <a:t>8</a:t>
            </a:r>
            <a:r>
              <a:rPr lang="zh-CN" altLang="en-US" dirty="0"/>
              <a:t>个字段内容，其中就有一些很有价值的信息比如说</a:t>
            </a:r>
            <a:r>
              <a:rPr lang="en-US" altLang="zh-CN" dirty="0" err="1"/>
              <a:t>ip</a:t>
            </a:r>
            <a:r>
              <a:rPr lang="zh-CN" altLang="en-US" dirty="0"/>
              <a:t>地址、访问时间、请求信息、客户端信息等等，通过对这些数据进行分析，就可以挖掘出来日志背后的很多特性</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我们集群的架构如图，自下而上，集群采用</a:t>
            </a:r>
            <a:r>
              <a:rPr lang="en-US" altLang="zh-CN" dirty="0"/>
              <a:t>Zookeeper</a:t>
            </a:r>
            <a:r>
              <a:rPr lang="zh-CN" altLang="en-US" dirty="0"/>
              <a:t>来进行每个大数据组件集群的分布式协调服务，首先采用</a:t>
            </a:r>
            <a:r>
              <a:rPr lang="en-US" altLang="zh-CN" dirty="0"/>
              <a:t>flume</a:t>
            </a:r>
            <a:r>
              <a:rPr lang="zh-CN" altLang="en-US" dirty="0"/>
              <a:t>集群进行数据的采集与聚合，然后用</a:t>
            </a:r>
            <a:r>
              <a:rPr lang="en-US" altLang="zh-CN" dirty="0" err="1"/>
              <a:t>kafka</a:t>
            </a:r>
            <a:r>
              <a:rPr lang="zh-CN" altLang="en-US" dirty="0"/>
              <a:t>集群进行消息日志的分发，再由</a:t>
            </a:r>
            <a:r>
              <a:rPr lang="en-US" altLang="zh-CN" dirty="0"/>
              <a:t>spark</a:t>
            </a:r>
            <a:r>
              <a:rPr lang="zh-CN" altLang="en-US" dirty="0"/>
              <a:t>集群进行数据的分析和计算，最后将计算结果存储到</a:t>
            </a:r>
            <a:r>
              <a:rPr lang="en-US" altLang="zh-CN" dirty="0" err="1"/>
              <a:t>hbase</a:t>
            </a:r>
            <a:r>
              <a:rPr lang="zh-CN" altLang="en-US" dirty="0"/>
              <a:t>、</a:t>
            </a:r>
            <a:r>
              <a:rPr lang="en-US" altLang="zh-CN" dirty="0" err="1"/>
              <a:t>mysql</a:t>
            </a:r>
            <a:r>
              <a:rPr lang="zh-CN" altLang="en-US" dirty="0"/>
              <a:t>、</a:t>
            </a:r>
            <a:r>
              <a:rPr lang="en-US" altLang="zh-CN" dirty="0" err="1"/>
              <a:t>hdfs</a:t>
            </a:r>
            <a:r>
              <a:rPr lang="zh-CN" altLang="en-US" dirty="0"/>
              <a:t>中进行数据的持久化，而结果的可视化上，我们采用了普通的柱状图、折线图与</a:t>
            </a:r>
            <a:r>
              <a:rPr lang="en-US" altLang="zh-CN" dirty="0"/>
              <a:t>IP</a:t>
            </a:r>
            <a:r>
              <a:rPr lang="zh-CN" altLang="en-US" dirty="0"/>
              <a:t>城市分布图、词云图相结合的方式进行展示。</a:t>
            </a:r>
            <a:endParaRPr lang="en-US" altLang="zh-CN" dirty="0"/>
          </a:p>
          <a:p>
            <a:endParaRPr lang="en-US" altLang="zh-CN" dirty="0"/>
          </a:p>
          <a:p>
            <a:endParaRPr lang="en-US" altLang="zh-CN" dirty="0"/>
          </a:p>
          <a:p>
            <a:r>
              <a:rPr lang="zh-CN" altLang="en-US" dirty="0"/>
              <a:t>分布式协调：ZooKeeper是一个分布式协调服务，用于管理和协调大数据集群中的各个节点。它提供了可靠的配置管理、命名服务、分布式锁等功能，帮助确保集群的稳定和一致性。</a:t>
            </a:r>
          </a:p>
          <a:p>
            <a:r>
              <a:rPr lang="zh-CN" altLang="en-US" dirty="0"/>
              <a:t>数据存储：</a:t>
            </a:r>
          </a:p>
          <a:p>
            <a:r>
              <a:rPr lang="en-US" altLang="zh-CN" dirty="0"/>
              <a:t>1. HDFS</a:t>
            </a:r>
            <a:r>
              <a:rPr lang="zh-CN" altLang="en-US" dirty="0"/>
              <a:t>：分布式文件系统，具有高容错性、高可靠性和高吞吐量的特点，适用于大数据处理和分析任务，存储</a:t>
            </a:r>
            <a:r>
              <a:rPr lang="en-US" altLang="zh-CN" dirty="0"/>
              <a:t>Flume</a:t>
            </a:r>
            <a:r>
              <a:rPr lang="zh-CN" altLang="en-US" dirty="0"/>
              <a:t>收集过来的日志数据。</a:t>
            </a:r>
          </a:p>
          <a:p>
            <a:r>
              <a:rPr lang="en-US" altLang="zh-CN" dirty="0"/>
              <a:t>2. MySQL</a:t>
            </a:r>
            <a:r>
              <a:rPr lang="zh-CN" altLang="en-US" dirty="0"/>
              <a:t>：关系型数据库，它提供了可靠的数据持久性和事务支持，并具备良好的性能和可靠性，适用于结构化数据的存储和查询，清洗过后的日志数据存储到</a:t>
            </a:r>
            <a:r>
              <a:rPr lang="en-US" altLang="zh-CN" dirty="0"/>
              <a:t>MySQL</a:t>
            </a:r>
            <a:r>
              <a:rPr lang="zh-CN" altLang="en-US" dirty="0"/>
              <a:t>中。</a:t>
            </a:r>
          </a:p>
          <a:p>
            <a:r>
              <a:rPr lang="en-US" altLang="zh-CN" dirty="0"/>
              <a:t>3. HBase</a:t>
            </a:r>
            <a:r>
              <a:rPr lang="zh-CN" altLang="en-US" dirty="0"/>
              <a:t>：</a:t>
            </a:r>
            <a:r>
              <a:rPr lang="en-US" altLang="zh-CN" dirty="0"/>
              <a:t>NoSQL</a:t>
            </a:r>
            <a:r>
              <a:rPr lang="zh-CN" altLang="en-US" dirty="0"/>
              <a:t>数据库，构建在Hadoop之上，提供了灵活的数据模型和高度可扩展的存储能力，适用于需要随机读写大规模数据集的应用场景。</a:t>
            </a:r>
          </a:p>
          <a:p>
            <a:r>
              <a:rPr lang="zh-CN" altLang="en-US" dirty="0"/>
              <a:t>消息分发：</a:t>
            </a:r>
            <a:r>
              <a:rPr lang="en-US" altLang="zh-CN" dirty="0"/>
              <a:t>Kafka</a:t>
            </a:r>
            <a:r>
              <a:rPr lang="zh-CN" altLang="en-US" dirty="0"/>
              <a:t>：Kafka是一个分布式的高吞吐量消息队列系统，用于处理实时数据流。它具有持久性、可扩展性和容错性等特点，能够高效地收集、存储和传输大规模数据流。</a:t>
            </a:r>
          </a:p>
          <a:p>
            <a:r>
              <a:rPr lang="zh-CN" altLang="en-US" dirty="0"/>
              <a:t>数据分析与计算：</a:t>
            </a:r>
          </a:p>
          <a:p>
            <a:r>
              <a:rPr lang="en-US" altLang="zh-CN" dirty="0"/>
              <a:t>1. </a:t>
            </a:r>
            <a:r>
              <a:rPr lang="zh-CN" altLang="en-US" dirty="0"/>
              <a:t>Spark Streamin</a:t>
            </a:r>
            <a:r>
              <a:rPr lang="en-US" altLang="zh-CN" dirty="0"/>
              <a:t>g</a:t>
            </a:r>
            <a:r>
              <a:rPr lang="zh-CN" altLang="en-US" dirty="0"/>
              <a:t>用于实时处理和分析流式数据，提供了高级的流处理API。</a:t>
            </a:r>
          </a:p>
          <a:p>
            <a:r>
              <a:rPr lang="en-US" altLang="zh-CN" dirty="0"/>
              <a:t>2. </a:t>
            </a:r>
            <a:r>
              <a:rPr lang="zh-CN" altLang="en-US" dirty="0"/>
              <a:t>Spark MLlib：Spark MLlib是Spark的机器学习库，提供了一套丰富的机器学习算法和工具，用于处理大规模数据集的机器学习任务。它支持分布式模型训练和推理，帮助用户构建和部署机器学习模型。</a:t>
            </a:r>
          </a:p>
          <a:p>
            <a:r>
              <a:rPr lang="zh-CN" altLang="en-US" dirty="0"/>
              <a:t>结果查询与可视化：Spark SQL：Spark SQL用于处理结构化数据，提供了SQL查询、数据集和DataFrame的API，使得开发人员可以使用标准的SQL语句和函数来查询和处理数据。</a:t>
            </a:r>
          </a:p>
          <a:p>
            <a:r>
              <a:rPr lang="zh-CN" altLang="en-US" dirty="0"/>
              <a:t>此外，还根据数据结果绘制了词云图、</a:t>
            </a:r>
            <a:r>
              <a:rPr lang="en-US" altLang="zh-CN" dirty="0"/>
              <a:t>IP</a:t>
            </a:r>
            <a:r>
              <a:rPr lang="zh-CN" altLang="en-US" dirty="0"/>
              <a:t>地址分布图、柱状图、折线图等。</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接下来从数据流转的角度来分析刚才的集群架构，可以看到核心就是分为了</a:t>
            </a:r>
            <a:r>
              <a:rPr lang="en-US" altLang="zh-CN" dirty="0"/>
              <a:t>6</a:t>
            </a:r>
            <a:r>
              <a:rPr lang="zh-CN" altLang="en-US" dirty="0"/>
              <a:t>个模块，包括服务器日志、数据的采集、消息分发、数据分析计算、数据存储、结果查询与可视化。</a:t>
            </a:r>
            <a:endParaRPr lang="en-US" altLang="zh-CN" dirty="0"/>
          </a:p>
          <a:p>
            <a:r>
              <a:rPr lang="zh-CN" altLang="en-US" dirty="0"/>
              <a:t>我们主要从三个点来分析，首先是数据的采集：系统</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实时日志分发脚本对日志数据进行切割，并将其发送到</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Flume</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集群进行缓冲与初步分流，然后分别将其发送到</a:t>
            </a:r>
            <a:r>
              <a:rPr lang="en-US" altLang="zh-CN" dirty="0" err="1">
                <a:latin typeface="Arial" panose="020B0604020202020204" pitchFamily="34" charset="0"/>
                <a:ea typeface="微软雅黑" panose="020B0503020204020204" pitchFamily="34" charset="-122"/>
                <a:cs typeface="+mn-ea"/>
                <a:sym typeface="Arial" panose="020B0604020202020204" pitchFamily="34" charset="0"/>
              </a:rPr>
              <a:t>Kakfa</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集群与</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HDFS</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中。</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pPr marL="0" lvl="0" indent="0">
              <a:lnSpc>
                <a:spcPts val="2700"/>
              </a:lnSpc>
              <a:buFont typeface="Wingdings" panose="05000000000000000000" charset="0"/>
              <a:buNone/>
            </a:pPr>
            <a:r>
              <a:rPr lang="zh-CN" altLang="en-US" dirty="0"/>
              <a:t>数据分析上我们实现了两个模块，分别是实时日志分析和离线日志分析，实时日志分析：</a:t>
            </a:r>
            <a:r>
              <a:rPr lang="en-US" altLang="zh-CN" dirty="0"/>
              <a:t>xxx</a:t>
            </a:r>
          </a:p>
          <a:p>
            <a:pPr marL="0" lvl="0" indent="0">
              <a:lnSpc>
                <a:spcPts val="2700"/>
              </a:lnSpc>
              <a:buFont typeface="Wingdings" panose="05000000000000000000" charset="0"/>
              <a:buNone/>
            </a:pPr>
            <a:r>
              <a:rPr lang="zh-CN" altLang="en-US" dirty="0"/>
              <a:t>离线日志分析：</a:t>
            </a:r>
            <a:r>
              <a:rPr lang="en-US" altLang="zh-CN" dirty="0"/>
              <a:t>xxx</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pitchFamily="3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8.xml"/><Relationship Id="rId5" Type="http://schemas.openxmlformats.org/officeDocument/2006/relationships/comments" Target="../comments/commen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comments" Target="../comments/comment3.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11.xml"/><Relationship Id="rId5" Type="http://schemas.openxmlformats.org/officeDocument/2006/relationships/comments" Target="../comments/comment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comments" Target="../comments/comment5.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2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20.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21.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tags" Target="../tags/tag2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tags" Target="../tags/tag23.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10.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p:cNvPicPr>
            <a:picLocks noChangeAspect="1"/>
          </p:cNvPicPr>
          <p:nvPr/>
        </p:nvPicPr>
        <p:blipFill>
          <a:blip r:embed="rId3"/>
          <a:stretch>
            <a:fillRect/>
          </a:stretch>
        </p:blipFill>
        <p:spPr>
          <a:xfrm>
            <a:off x="0" y="6524"/>
            <a:ext cx="12192000" cy="6858000"/>
          </a:xfrm>
          <a:prstGeom prst="rect">
            <a:avLst/>
          </a:prstGeom>
        </p:spPr>
      </p:pic>
      <p:sp>
        <p:nvSpPr>
          <p:cNvPr id="3" name="矩形 2"/>
          <p:cNvSpPr/>
          <p:nvPr/>
        </p:nvSpPr>
        <p:spPr>
          <a:xfrm flipV="1">
            <a:off x="0" y="6802310"/>
            <a:ext cx="12192000" cy="62214"/>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0" name="组合 59"/>
          <p:cNvGrpSpPr/>
          <p:nvPr/>
        </p:nvGrpSpPr>
        <p:grpSpPr>
          <a:xfrm>
            <a:off x="2236687" y="5137316"/>
            <a:ext cx="7802880" cy="368300"/>
            <a:chOff x="1373332" y="6373313"/>
            <a:chExt cx="9447861" cy="368300"/>
          </a:xfrm>
        </p:grpSpPr>
        <p:sp>
          <p:nvSpPr>
            <p:cNvPr id="61" name="文本框 60"/>
            <p:cNvSpPr txBox="1"/>
            <p:nvPr/>
          </p:nvSpPr>
          <p:spPr>
            <a:xfrm>
              <a:off x="1373332" y="6373313"/>
              <a:ext cx="4405361" cy="368300"/>
            </a:xfrm>
            <a:prstGeom prst="rect">
              <a:avLst/>
            </a:prstGeom>
            <a:noFill/>
          </p:spPr>
          <p:txBody>
            <a:bodyPr wrap="square" rtlCol="0">
              <a:spAutoFit/>
            </a:bodyPr>
            <a:lstStyle/>
            <a:p>
              <a:r>
                <a:rPr lang="zh-CN" altLang="en-US" b="1" dirty="0">
                  <a:solidFill>
                    <a:srgbClr val="222A35"/>
                  </a:solidFill>
                  <a:latin typeface="Arial" panose="020B0604020202020204" pitchFamily="34" charset="0"/>
                  <a:ea typeface="微软雅黑" panose="020B0503020204020204" pitchFamily="34" charset="-122"/>
                  <a:cs typeface="+mn-ea"/>
                  <a:sym typeface="Arial" panose="020B0604020202020204" pitchFamily="34" charset="0"/>
                </a:rPr>
                <a:t>汇报人：许鹏 赵天祥 肖佩 李泽洲</a:t>
              </a:r>
            </a:p>
          </p:txBody>
        </p:sp>
        <p:sp>
          <p:nvSpPr>
            <p:cNvPr id="63" name="文本框 62"/>
            <p:cNvSpPr txBox="1"/>
            <p:nvPr/>
          </p:nvSpPr>
          <p:spPr>
            <a:xfrm>
              <a:off x="7785085" y="6373313"/>
              <a:ext cx="3036108" cy="368300"/>
            </a:xfrm>
            <a:prstGeom prst="rect">
              <a:avLst/>
            </a:prstGeom>
            <a:noFill/>
          </p:spPr>
          <p:txBody>
            <a:bodyPr wrap="square" rtlCol="0">
              <a:spAutoFit/>
            </a:bodyPr>
            <a:lstStyle/>
            <a:p>
              <a:pPr algn="r"/>
              <a:r>
                <a:rPr lang="zh-CN" altLang="en-US" b="1" dirty="0">
                  <a:solidFill>
                    <a:srgbClr val="222A35"/>
                  </a:solidFill>
                  <a:latin typeface="Arial" panose="020B0604020202020204" pitchFamily="34" charset="0"/>
                  <a:ea typeface="微软雅黑" panose="020B0503020204020204" pitchFamily="34" charset="-122"/>
                  <a:cs typeface="+mn-ea"/>
                  <a:sym typeface="Arial" panose="020B0604020202020204" pitchFamily="34" charset="0"/>
                </a:rPr>
                <a:t>指导老师：贾统</a:t>
              </a:r>
            </a:p>
          </p:txBody>
        </p:sp>
      </p:grpSp>
      <p:sp>
        <p:nvSpPr>
          <p:cNvPr id="34" name="矩形 33"/>
          <p:cNvSpPr/>
          <p:nvPr/>
        </p:nvSpPr>
        <p:spPr>
          <a:xfrm>
            <a:off x="1290320" y="2530944"/>
            <a:ext cx="9611360" cy="707886"/>
          </a:xfrm>
          <a:prstGeom prst="rect">
            <a:avLst/>
          </a:prstGeom>
          <a:effectLst>
            <a:outerShdw blurRad="63500" sx="102000" sy="102000" algn="ctr" rotWithShape="0">
              <a:prstClr val="black">
                <a:alpha val="40000"/>
              </a:prstClr>
            </a:outerShdw>
          </a:effectLst>
        </p:spPr>
        <p:txBody>
          <a:bodyPr wrap="square">
            <a:spAutoFit/>
          </a:bodyPr>
          <a:lstStyle/>
          <a:p>
            <a:pPr algn="ctr">
              <a:defRPr/>
            </a:pPr>
            <a:r>
              <a:rPr lang="zh-CN" altLang="en-US" sz="4000" b="1" spc="3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基于大数据的日志分析系统</a:t>
            </a:r>
          </a:p>
        </p:txBody>
      </p:sp>
      <p:grpSp>
        <p:nvGrpSpPr>
          <p:cNvPr id="99" name="组合 98"/>
          <p:cNvGrpSpPr/>
          <p:nvPr/>
        </p:nvGrpSpPr>
        <p:grpSpPr>
          <a:xfrm>
            <a:off x="4654641" y="753988"/>
            <a:ext cx="2882718" cy="848212"/>
            <a:chOff x="9556201" y="498129"/>
            <a:chExt cx="1993881" cy="586680"/>
          </a:xfrm>
        </p:grpSpPr>
        <p:grpSp>
          <p:nvGrpSpPr>
            <p:cNvPr id="100" name="组合 99"/>
            <p:cNvGrpSpPr/>
            <p:nvPr userDrawn="1"/>
          </p:nvGrpSpPr>
          <p:grpSpPr>
            <a:xfrm>
              <a:off x="10239376" y="968937"/>
              <a:ext cx="1307697" cy="96254"/>
              <a:chOff x="4616246" y="3878362"/>
              <a:chExt cx="5571416" cy="410087"/>
            </a:xfrm>
            <a:solidFill>
              <a:schemeClr val="tx1">
                <a:alpha val="80000"/>
              </a:schemeClr>
            </a:solidFill>
          </p:grpSpPr>
          <p:sp>
            <p:nvSpPr>
              <p:cNvPr id="13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1"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3"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4"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5"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6"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7"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8"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9"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0"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1"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2"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3"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1" name="组合 100"/>
            <p:cNvGrpSpPr/>
            <p:nvPr userDrawn="1"/>
          </p:nvGrpSpPr>
          <p:grpSpPr>
            <a:xfrm>
              <a:off x="10237120" y="539555"/>
              <a:ext cx="1312962" cy="375239"/>
              <a:chOff x="4606634" y="2048989"/>
              <a:chExt cx="5593843" cy="1598699"/>
            </a:xfrm>
            <a:solidFill>
              <a:schemeClr val="accent1">
                <a:alpha val="80000"/>
              </a:schemeClr>
            </a:solidFill>
          </p:grpSpPr>
          <p:sp>
            <p:nvSpPr>
              <p:cNvPr id="12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2" name="组合 101"/>
            <p:cNvGrpSpPr/>
            <p:nvPr userDrawn="1"/>
          </p:nvGrpSpPr>
          <p:grpSpPr>
            <a:xfrm>
              <a:off x="9556201" y="498129"/>
              <a:ext cx="588050" cy="586680"/>
              <a:chOff x="2105799" y="20055838"/>
              <a:chExt cx="6748090" cy="6732363"/>
            </a:xfrm>
            <a:solidFill>
              <a:schemeClr val="accent1">
                <a:alpha val="80000"/>
              </a:schemeClr>
            </a:solidFill>
          </p:grpSpPr>
          <p:sp>
            <p:nvSpPr>
              <p:cNvPr id="103"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9"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2"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5"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6"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7"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10</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2.3 </a:t>
            </a:r>
            <a:r>
              <a:rPr lang="zh-CN" altLang="en-US" dirty="0">
                <a:sym typeface="Arial" panose="020B0604020202020204" pitchFamily="34" charset="0"/>
              </a:rPr>
              <a:t>集群规划</a:t>
            </a:r>
          </a:p>
        </p:txBody>
      </p:sp>
      <p:sp>
        <p:nvSpPr>
          <p:cNvPr id="3" name="文本占位符 2"/>
          <p:cNvSpPr>
            <a:spLocks noGrp="1"/>
          </p:cNvSpPr>
          <p:nvPr>
            <p:ph type="body" sz="quarter" idx="10"/>
          </p:nvPr>
        </p:nvSpPr>
        <p:spPr>
          <a:xfrm>
            <a:off x="442913" y="1023498"/>
            <a:ext cx="9056687" cy="381629"/>
          </a:xfrm>
        </p:spPr>
        <p:txBody>
          <a:bodyPr>
            <a:noAutofit/>
          </a:bodyPr>
          <a:lstStyle/>
          <a:p>
            <a:pPr marL="0" indent="0" algn="l">
              <a:lnSpc>
                <a:spcPct val="130000"/>
              </a:lnSpc>
              <a:buClrTx/>
              <a:buSzTx/>
              <a:buFont typeface="Wingdings" panose="05000000000000000000" charset="0"/>
              <a:buNone/>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设计搭建了包含</a:t>
            </a:r>
            <a:r>
              <a:rPr dirty="0">
                <a:solidFill>
                  <a:schemeClr val="tx1"/>
                </a:solidFill>
                <a:latin typeface="Arial" panose="020B0604020202020204" pitchFamily="34" charset="0"/>
                <a:ea typeface="微软雅黑" panose="020B0503020204020204" pitchFamily="34" charset="-122"/>
                <a:sym typeface="Arial" panose="020B0604020202020204" pitchFamily="34" charset="0"/>
              </a:rPr>
              <a:t>6</a:t>
            </a: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个节点的集群，每个集群运行在一个</a:t>
            </a:r>
            <a:r>
              <a:rPr dirty="0">
                <a:solidFill>
                  <a:schemeClr val="tx1"/>
                </a:solidFill>
                <a:latin typeface="Arial" panose="020B0604020202020204" pitchFamily="34" charset="0"/>
                <a:ea typeface="微软雅黑" panose="020B0503020204020204" pitchFamily="34" charset="-122"/>
                <a:sym typeface="Arial" panose="020B0604020202020204" pitchFamily="34" charset="0"/>
              </a:rPr>
              <a:t>Docker</a:t>
            </a: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容器内</a:t>
            </a:r>
          </a:p>
        </p:txBody>
      </p:sp>
      <p:sp>
        <p:nvSpPr>
          <p:cNvPr id="6" name="文本框 5"/>
          <p:cNvSpPr txBox="1"/>
          <p:nvPr/>
        </p:nvSpPr>
        <p:spPr>
          <a:xfrm>
            <a:off x="6163310" y="1567815"/>
            <a:ext cx="5859145" cy="4492625"/>
          </a:xfrm>
          <a:prstGeom prst="rect">
            <a:avLst/>
          </a:prstGeom>
          <a:noFill/>
        </p:spPr>
        <p:txBody>
          <a:bodyPr wrap="square" rtlCol="0">
            <a:spAutoFit/>
          </a:bodyPr>
          <a:lstStyle/>
          <a:p>
            <a:pPr marL="342900" indent="-342900" algn="l">
              <a:lnSpc>
                <a:spcPct val="130000"/>
              </a:lnSpc>
              <a:buFont typeface="Wingdings" panose="05000000000000000000" charset="0"/>
              <a:buChar char="Ø"/>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开发环境</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48</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核</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128G</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Centos 8 </a:t>
            </a:r>
          </a:p>
          <a:p>
            <a:pPr marL="342900" indent="-342900" algn="l">
              <a:lnSpc>
                <a:spcPct val="130000"/>
              </a:lnSpc>
              <a:buFont typeface="Wingdings" panose="05000000000000000000" charset="0"/>
              <a:buChar char="Ø"/>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30000"/>
              </a:lnSpc>
              <a:buFont typeface="Wingdings" panose="05000000000000000000" charset="0"/>
              <a:buChar char="Ø"/>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数据采集集群</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hadoop0</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hadoop1</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hadoop2</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lvl="1" indent="457200" algn="l">
              <a:lnSpc>
                <a:spcPct val="130000"/>
              </a:lnSpc>
              <a:buFont typeface="Wingdings" panose="05000000000000000000" charset="0"/>
              <a:buNone/>
            </a:pPr>
            <a:r>
              <a:rPr lang="zh-CN" sz="2000" dirty="0">
                <a:latin typeface="Arial" panose="020B0604020202020204" pitchFamily="34" charset="0"/>
                <a:ea typeface="微软雅黑" panose="020B0503020204020204" pitchFamily="34" charset="-122"/>
                <a:cs typeface="+mn-ea"/>
                <a:sym typeface="Arial" panose="020B0604020202020204" pitchFamily="34" charset="0"/>
              </a:rPr>
              <a:t>主要负责数据的</a:t>
            </a:r>
            <a:r>
              <a:rPr lang="zh-CN" sz="2000" b="1" dirty="0">
                <a:latin typeface="Arial" panose="020B0604020202020204" pitchFamily="34" charset="0"/>
                <a:ea typeface="微软雅黑" panose="020B0503020204020204" pitchFamily="34" charset="-122"/>
                <a:cs typeface="+mn-ea"/>
                <a:sym typeface="Arial" panose="020B0604020202020204" pitchFamily="34" charset="0"/>
              </a:rPr>
              <a:t>采集分发、分布式存储</a:t>
            </a:r>
            <a:r>
              <a:rPr lang="zh-CN" sz="2000" dirty="0">
                <a:latin typeface="Arial" panose="020B0604020202020204" pitchFamily="34" charset="0"/>
                <a:ea typeface="微软雅黑" panose="020B0503020204020204" pitchFamily="34" charset="-122"/>
                <a:cs typeface="+mn-ea"/>
                <a:sym typeface="Arial" panose="020B0604020202020204" pitchFamily="34" charset="0"/>
              </a:rPr>
              <a:t>，使用Zookeeper维护分布式集群的配置信息、命令等，进行集群间协调和管理</a:t>
            </a:r>
          </a:p>
          <a:p>
            <a:pPr lvl="1" indent="457200" algn="l">
              <a:lnSpc>
                <a:spcPct val="130000"/>
              </a:lnSpc>
              <a:buFont typeface="Wingdings" panose="05000000000000000000" charset="0"/>
              <a:buNone/>
            </a:pPr>
            <a:endParaRPr 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lvl="0" indent="-342900" algn="l">
              <a:lnSpc>
                <a:spcPct val="130000"/>
              </a:lnSpc>
              <a:buFont typeface="Wingdings" panose="05000000000000000000" charset="0"/>
              <a:buChar char="Ø"/>
            </a:pPr>
            <a:r>
              <a:rPr lang="zh-CN" sz="2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数据分析集群</a:t>
            </a:r>
            <a:r>
              <a:rPr 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spark0</a:t>
            </a: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spark1</a:t>
            </a: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spark2</a:t>
            </a:r>
          </a:p>
          <a:p>
            <a:pPr lvl="1" indent="457200" algn="l">
              <a:lnSpc>
                <a:spcPct val="130000"/>
              </a:lnSpc>
              <a:buFont typeface="Wingdings" panose="05000000000000000000" charset="0"/>
              <a:buNone/>
            </a:pP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主要负责日志数据的</a:t>
            </a:r>
            <a:r>
              <a:rPr lang="zh-CN" altLang="en-US" sz="2000"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缓存、分析计算</a:t>
            </a: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，基于数据采集集群的</a:t>
            </a:r>
            <a:r>
              <a:rPr lang="en-US" alt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Zookeeper</a:t>
            </a: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进行</a:t>
            </a:r>
            <a:r>
              <a:rPr lang="en-US" alt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Kafka</a:t>
            </a: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Spark</a:t>
            </a:r>
            <a:r>
              <a:rPr lang="zh-CN" altLang="en-US" sz="20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集群的维护</a:t>
            </a:r>
          </a:p>
        </p:txBody>
      </p:sp>
      <p:pic>
        <p:nvPicPr>
          <p:cNvPr id="5" name="图片 4" descr="集群"/>
          <p:cNvPicPr>
            <a:picLocks noChangeAspect="1"/>
          </p:cNvPicPr>
          <p:nvPr/>
        </p:nvPicPr>
        <p:blipFill>
          <a:blip r:embed="rId3"/>
          <a:stretch>
            <a:fillRect/>
          </a:stretch>
        </p:blipFill>
        <p:spPr>
          <a:xfrm>
            <a:off x="647700" y="1644015"/>
            <a:ext cx="5515418" cy="3960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11</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2.4 </a:t>
            </a:r>
            <a:r>
              <a:rPr dirty="0">
                <a:sym typeface="Arial" panose="020B0604020202020204" pitchFamily="34" charset="0"/>
              </a:rPr>
              <a:t>集群通讯</a:t>
            </a:r>
            <a:r>
              <a:rPr lang="en-US" altLang="zh-CN" dirty="0">
                <a:sym typeface="Arial" panose="020B0604020202020204" pitchFamily="34" charset="0"/>
              </a:rPr>
              <a:t> </a:t>
            </a:r>
            <a:endParaRPr lang="zh-CN" altLang="en-US" dirty="0">
              <a:sym typeface="Arial" panose="020B0604020202020204" pitchFamily="34" charset="0"/>
            </a:endParaRPr>
          </a:p>
        </p:txBody>
      </p:sp>
      <p:pic>
        <p:nvPicPr>
          <p:cNvPr id="7" name="图片 6"/>
          <p:cNvPicPr>
            <a:picLocks noChangeAspect="1"/>
          </p:cNvPicPr>
          <p:nvPr>
            <p:custDataLst>
              <p:tags r:id="rId1"/>
            </p:custDataLst>
          </p:nvPr>
        </p:nvPicPr>
        <p:blipFill>
          <a:blip r:embed="rId4"/>
          <a:stretch>
            <a:fillRect/>
          </a:stretch>
        </p:blipFill>
        <p:spPr>
          <a:xfrm>
            <a:off x="1114425" y="960755"/>
            <a:ext cx="4674870" cy="5433695"/>
          </a:xfrm>
          <a:prstGeom prst="rect">
            <a:avLst/>
          </a:prstGeom>
        </p:spPr>
      </p:pic>
      <p:sp>
        <p:nvSpPr>
          <p:cNvPr id="8" name="文本框 7"/>
          <p:cNvSpPr txBox="1"/>
          <p:nvPr/>
        </p:nvSpPr>
        <p:spPr>
          <a:xfrm>
            <a:off x="6481445" y="1040130"/>
            <a:ext cx="5170170" cy="5158740"/>
          </a:xfrm>
          <a:prstGeom prst="rect">
            <a:avLst/>
          </a:prstGeom>
          <a:noFill/>
        </p:spPr>
        <p:txBody>
          <a:bodyPr wrap="square" rtlCol="0">
            <a:spAutoFit/>
          </a:bodyPr>
          <a:lstStyle/>
          <a:p>
            <a:pPr marL="342900" indent="-342900" algn="l">
              <a:buFont typeface="Wingdings" panose="05000000000000000000" charset="0"/>
              <a:buChar char="Ø"/>
            </a:pPr>
            <a:r>
              <a:rPr lang="zh-CN" b="1" dirty="0">
                <a:latin typeface="Arial" panose="020B0604020202020204" pitchFamily="34" charset="0"/>
                <a:ea typeface="微软雅黑" panose="020B0503020204020204" pitchFamily="34" charset="-122"/>
                <a:cs typeface="+mn-ea"/>
                <a:sym typeface="Arial" panose="020B0604020202020204" pitchFamily="34" charset="0"/>
              </a:rPr>
              <a:t>创建网桥</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p>
          <a:p>
            <a:pPr marL="800100" lvl="1" indent="-342900" algn="l">
              <a:buFont typeface="Arial" panose="020B0604020202020204" pitchFamily="34" charset="0"/>
              <a:buChar char="•"/>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docker-br0</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负责</a:t>
            </a:r>
            <a:r>
              <a:rPr lang="zh-CN" altLang="en-US" b="1" dirty="0">
                <a:latin typeface="Arial" panose="020B0604020202020204" pitchFamily="34" charset="0"/>
                <a:ea typeface="微软雅黑" panose="020B0503020204020204" pitchFamily="34" charset="-122"/>
                <a:cs typeface="+mn-ea"/>
                <a:sym typeface="Arial" panose="020B0604020202020204" pitchFamily="34" charset="0"/>
              </a:rPr>
              <a:t>数据采集集群</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之间的通讯</a:t>
            </a:r>
          </a:p>
          <a:p>
            <a:pPr marL="800100" lvl="1" indent="-342900" algn="l">
              <a:buFont typeface="Arial" panose="020B0604020202020204" pitchFamily="34" charset="0"/>
              <a:buChar char="•"/>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docker-br1</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负责</a:t>
            </a:r>
            <a:r>
              <a:rPr lang="zh-CN" altLang="en-US" b="1" dirty="0">
                <a:latin typeface="Arial" panose="020B0604020202020204" pitchFamily="34" charset="0"/>
                <a:ea typeface="微软雅黑" panose="020B0503020204020204" pitchFamily="34" charset="-122"/>
                <a:cs typeface="+mn-ea"/>
                <a:sym typeface="Arial" panose="020B0604020202020204" pitchFamily="34" charset="0"/>
              </a:rPr>
              <a:t>数据分析集群</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之间的通讯</a:t>
            </a:r>
          </a:p>
          <a:p>
            <a:pPr marL="800100" lvl="1" indent="-342900" algn="l">
              <a:buFont typeface="Arial" panose="020B0604020202020204" pitchFamily="34" charset="0"/>
              <a:buChar char="•"/>
            </a:pP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a:p>
            <a:pPr marL="342900" lvl="0" indent="-342900" algn="l">
              <a:lnSpc>
                <a:spcPct val="110000"/>
              </a:lnSpc>
              <a:buFont typeface="Wingdings" panose="05000000000000000000" charset="0"/>
              <a:buChar char="Ø"/>
            </a:pPr>
            <a:r>
              <a:rPr lang="zh-CN" altLang="en-US" b="1" dirty="0">
                <a:latin typeface="Arial" panose="020B0604020202020204" pitchFamily="34" charset="0"/>
                <a:ea typeface="微软雅黑" panose="020B0503020204020204" pitchFamily="34" charset="-122"/>
                <a:cs typeface="+mn-ea"/>
                <a:sym typeface="Arial" panose="020B0604020202020204" pitchFamily="34" charset="0"/>
              </a:rPr>
              <a:t>固定</a:t>
            </a:r>
            <a:r>
              <a:rPr lang="en-US" altLang="zh-CN" b="1" dirty="0">
                <a:latin typeface="Arial" panose="020B0604020202020204" pitchFamily="34" charset="0"/>
                <a:ea typeface="微软雅黑" panose="020B0503020204020204" pitchFamily="34" charset="-122"/>
                <a:cs typeface="+mn-ea"/>
                <a:sym typeface="Arial" panose="020B0604020202020204" pitchFamily="34" charset="0"/>
              </a:rPr>
              <a:t>IP</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p>
          <a:p>
            <a:pPr lvl="0" indent="457200" algn="l">
              <a:lnSpc>
                <a:spcPct val="110000"/>
              </a:lnSpc>
              <a:buFont typeface="Wingdings" panose="05000000000000000000" charset="0"/>
              <a:buNone/>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在创建容器阶段基于特定网桥指定容器的</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IP</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，例如：</a:t>
            </a:r>
          </a:p>
          <a:p>
            <a:pPr lvl="0" indent="457200" algn="l">
              <a:lnSpc>
                <a:spcPct val="110000"/>
              </a:lnSpc>
              <a:buFont typeface="Wingdings" panose="05000000000000000000" charset="0"/>
              <a:buNone/>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--network=docker-br0 --ip 172.172.0.10</a:t>
            </a:r>
          </a:p>
          <a:p>
            <a:pPr lvl="0" indent="457200" algn="l">
              <a:lnSpc>
                <a:spcPct val="110000"/>
              </a:lnSpc>
              <a:buFont typeface="Wingdings" panose="05000000000000000000" charset="0"/>
              <a:buNone/>
            </a:pP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a:p>
            <a:pPr marL="342900" lvl="0" indent="-342900" algn="l">
              <a:lnSpc>
                <a:spcPct val="110000"/>
              </a:lnSpc>
              <a:buFont typeface="Wingdings" panose="05000000000000000000" charset="0"/>
              <a:buChar char="Ø"/>
            </a:pPr>
            <a:r>
              <a:rPr lang="zh-CN" altLang="en-US" b="1" dirty="0">
                <a:latin typeface="Arial" panose="020B0604020202020204" pitchFamily="34" charset="0"/>
                <a:ea typeface="微软雅黑" panose="020B0503020204020204" pitchFamily="34" charset="-122"/>
                <a:cs typeface="+mn-ea"/>
                <a:sym typeface="Arial" panose="020B0604020202020204" pitchFamily="34" charset="0"/>
              </a:rPr>
              <a:t>集群之间通讯</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p>
          <a:p>
            <a:pPr lvl="1" indent="0" algn="l">
              <a:lnSpc>
                <a:spcPct val="110000"/>
              </a:lnSpc>
              <a:buFont typeface="Wingdings" panose="05000000000000000000" charset="0"/>
              <a:buNone/>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采用docker network connect命令将各个</a:t>
            </a:r>
          </a:p>
          <a:p>
            <a:pPr marL="0" lvl="0" indent="0" algn="l">
              <a:lnSpc>
                <a:spcPct val="110000"/>
              </a:lnSpc>
              <a:buFont typeface="Wingdings" panose="05000000000000000000" charset="0"/>
              <a:buNone/>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容器与另一组网桥相连接</a:t>
            </a:r>
          </a:p>
          <a:p>
            <a:pPr marL="0" lvl="0" indent="0" algn="l">
              <a:lnSpc>
                <a:spcPct val="110000"/>
              </a:lnSpc>
              <a:buFont typeface="Wingdings" panose="05000000000000000000" charset="0"/>
              <a:buNone/>
            </a:pP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a:p>
            <a:pPr marL="342900" lvl="0" indent="-342900" algn="l">
              <a:lnSpc>
                <a:spcPct val="110000"/>
              </a:lnSpc>
              <a:buFont typeface="Wingdings" panose="05000000000000000000" charset="0"/>
              <a:buChar char="Ø"/>
            </a:pPr>
            <a:r>
              <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配置</a:t>
            </a:r>
            <a:r>
              <a:rPr lang="en-US" altLang="zh-CN"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IP</a:t>
            </a:r>
            <a:r>
              <a:rPr lang="zh-CN" altLang="en-US" b="1"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映射</a:t>
            </a: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a:t>
            </a:r>
          </a:p>
          <a:p>
            <a:pPr lvl="1" indent="0" algn="l">
              <a:lnSpc>
                <a:spcPct val="110000"/>
              </a:lnSpc>
              <a:buFont typeface="Wingdings" panose="05000000000000000000" charset="0"/>
              <a:buNone/>
            </a:pP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编写脚本向</a:t>
            </a: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6</a:t>
            </a: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个容器的</a:t>
            </a: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/etc/hosts</a:t>
            </a: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中分别写</a:t>
            </a:r>
          </a:p>
          <a:p>
            <a:pPr marL="0" lvl="0" indent="0" algn="l">
              <a:lnSpc>
                <a:spcPct val="110000"/>
              </a:lnSpc>
              <a:buFont typeface="Wingdings" panose="05000000000000000000" charset="0"/>
              <a:buNone/>
            </a:pP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入</a:t>
            </a: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IP</a:t>
            </a: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与</a:t>
            </a:r>
            <a:r>
              <a:rPr lang="en-US" altLang="zh-CN"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Hostname</a:t>
            </a:r>
            <a:r>
              <a:rPr lang="zh-CN" altLang="en-US"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的映射关系，以便于集群之间的用户名识别</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a:xfrm>
            <a:off x="9051511" y="6425586"/>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12</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a:xfrm>
            <a:off x="442913" y="243569"/>
            <a:ext cx="5749543" cy="673186"/>
          </a:xfrm>
        </p:spPr>
        <p:txBody>
          <a:bodyPr/>
          <a:lstStyle/>
          <a:p>
            <a:r>
              <a:rPr lang="en-US" altLang="zh-CN" dirty="0">
                <a:sym typeface="Arial" panose="020B0604020202020204" pitchFamily="34" charset="0"/>
              </a:rPr>
              <a:t>2.5.1 Flume</a:t>
            </a:r>
            <a:r>
              <a:rPr lang="zh-CN" altLang="en-US" dirty="0">
                <a:sym typeface="Arial" panose="020B0604020202020204" pitchFamily="34" charset="0"/>
              </a:rPr>
              <a:t>集群</a:t>
            </a:r>
          </a:p>
        </p:txBody>
      </p:sp>
      <p:sp>
        <p:nvSpPr>
          <p:cNvPr id="3" name="文本占位符 2"/>
          <p:cNvSpPr>
            <a:spLocks noGrp="1"/>
          </p:cNvSpPr>
          <p:nvPr>
            <p:ph type="body" sz="quarter" idx="10"/>
          </p:nvPr>
        </p:nvSpPr>
        <p:spPr/>
        <p:txBody>
          <a:bodyPr>
            <a:noAutofit/>
          </a:bodyPr>
          <a:lstStyle/>
          <a:p>
            <a:pPr marL="0" algn="l">
              <a:lnSpc>
                <a:spcPct val="100000"/>
              </a:lnSpc>
              <a:buClrTx/>
              <a:buSzTx/>
              <a:buFontTx/>
              <a:buNone/>
            </a:pPr>
            <a:r>
              <a:rPr lang="zh-CN" altLang="en-US" dirty="0">
                <a:solidFill>
                  <a:schemeClr val="tx1"/>
                </a:solidFill>
                <a:latin typeface="+mn-lt"/>
                <a:cs typeface="+mn-cs"/>
              </a:rPr>
              <a:t>使用</a:t>
            </a:r>
            <a:r>
              <a:rPr b="1" dirty="0">
                <a:solidFill>
                  <a:schemeClr val="tx1"/>
                </a:solidFill>
                <a:latin typeface="+mn-lt"/>
                <a:cs typeface="+mn-cs"/>
              </a:rPr>
              <a:t>Flume</a:t>
            </a:r>
            <a:r>
              <a:rPr lang="zh-CN" altLang="en-US" b="1" dirty="0">
                <a:solidFill>
                  <a:schemeClr val="tx1"/>
                </a:solidFill>
                <a:latin typeface="+mn-lt"/>
                <a:cs typeface="+mn-cs"/>
              </a:rPr>
              <a:t>集群从模拟的数据发送脚本中进行数据采集</a:t>
            </a:r>
            <a:endParaRPr lang="zh-CN" altLang="en-US" b="1" dirty="0">
              <a:solidFill>
                <a:schemeClr val="tx1"/>
              </a:solidFill>
              <a:latin typeface="+mn-lt"/>
              <a:cs typeface="+mn-cs"/>
              <a:sym typeface="Arial" panose="020B0604020202020204" pitchFamily="34" charset="0"/>
            </a:endParaRPr>
          </a:p>
        </p:txBody>
      </p:sp>
      <p:grpSp>
        <p:nvGrpSpPr>
          <p:cNvPr id="5" name="组合 4"/>
          <p:cNvGrpSpPr/>
          <p:nvPr/>
        </p:nvGrpSpPr>
        <p:grpSpPr>
          <a:xfrm>
            <a:off x="883920" y="1324292"/>
            <a:ext cx="10424160" cy="2950762"/>
            <a:chOff x="174558" y="363115"/>
            <a:chExt cx="11226724" cy="3602211"/>
          </a:xfrm>
        </p:grpSpPr>
        <p:grpSp>
          <p:nvGrpSpPr>
            <p:cNvPr id="6" name="组合 5"/>
            <p:cNvGrpSpPr/>
            <p:nvPr/>
          </p:nvGrpSpPr>
          <p:grpSpPr>
            <a:xfrm>
              <a:off x="1525445" y="1434712"/>
              <a:ext cx="3393440" cy="1386925"/>
              <a:chOff x="1029380" y="1362807"/>
              <a:chExt cx="3393440" cy="1386925"/>
            </a:xfrm>
          </p:grpSpPr>
          <p:sp>
            <p:nvSpPr>
              <p:cNvPr id="38" name="矩形 37"/>
              <p:cNvSpPr/>
              <p:nvPr/>
            </p:nvSpPr>
            <p:spPr>
              <a:xfrm>
                <a:off x="1029380" y="1382035"/>
                <a:ext cx="3393440" cy="13676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9" name="椭圆 38"/>
              <p:cNvSpPr/>
              <p:nvPr/>
            </p:nvSpPr>
            <p:spPr>
              <a:xfrm>
                <a:off x="1118921" y="1709399"/>
                <a:ext cx="1274663" cy="482977"/>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Source</a:t>
                </a:r>
                <a:endParaRPr lang="en-US" sz="1600" dirty="0">
                  <a:solidFill>
                    <a:schemeClr val="tx1"/>
                  </a:solidFill>
                </a:endParaRPr>
              </a:p>
            </p:txBody>
          </p:sp>
          <p:sp>
            <p:nvSpPr>
              <p:cNvPr id="40" name="椭圆 39"/>
              <p:cNvSpPr/>
              <p:nvPr/>
            </p:nvSpPr>
            <p:spPr>
              <a:xfrm>
                <a:off x="3054779" y="1713778"/>
                <a:ext cx="1258366" cy="503071"/>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Sink</a:t>
                </a:r>
                <a:endParaRPr lang="en-US" sz="1600" dirty="0">
                  <a:solidFill>
                    <a:schemeClr val="tx1"/>
                  </a:solidFill>
                </a:endParaRPr>
              </a:p>
            </p:txBody>
          </p:sp>
          <p:grpSp>
            <p:nvGrpSpPr>
              <p:cNvPr id="41" name="组合 40"/>
              <p:cNvGrpSpPr/>
              <p:nvPr/>
            </p:nvGrpSpPr>
            <p:grpSpPr>
              <a:xfrm>
                <a:off x="2104980" y="2236985"/>
                <a:ext cx="1071996" cy="411302"/>
                <a:chOff x="3495040" y="2012309"/>
                <a:chExt cx="1228849" cy="512940"/>
              </a:xfrm>
            </p:grpSpPr>
            <p:sp>
              <p:nvSpPr>
                <p:cNvPr id="45" name="圆柱体 44"/>
                <p:cNvSpPr/>
                <p:nvPr/>
              </p:nvSpPr>
              <p:spPr>
                <a:xfrm rot="5400000">
                  <a:off x="3879393" y="1680753"/>
                  <a:ext cx="512940" cy="1176052"/>
                </a:xfrm>
                <a:prstGeom prst="ca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6" name="文本框 45"/>
                <p:cNvSpPr txBox="1"/>
                <p:nvPr/>
              </p:nvSpPr>
              <p:spPr>
                <a:xfrm>
                  <a:off x="3495040" y="2064650"/>
                  <a:ext cx="1228849" cy="389832"/>
                </a:xfrm>
                <a:prstGeom prst="rect">
                  <a:avLst/>
                </a:prstGeom>
                <a:noFill/>
              </p:spPr>
              <p:txBody>
                <a:bodyPr wrap="square" rtlCol="0">
                  <a:spAutoFit/>
                </a:bodyPr>
                <a:lstStyle/>
                <a:p>
                  <a:pPr algn="ctr"/>
                  <a:r>
                    <a:rPr lang="en-US" sz="1600" dirty="0"/>
                    <a:t>channel</a:t>
                  </a:r>
                </a:p>
              </p:txBody>
            </p:sp>
          </p:grpSp>
          <p:cxnSp>
            <p:nvCxnSpPr>
              <p:cNvPr id="42" name="连接符: 曲线 41"/>
              <p:cNvCxnSpPr>
                <a:stCxn id="39" idx="4"/>
                <a:endCxn id="45" idx="3"/>
              </p:cNvCxnSpPr>
              <p:nvPr/>
            </p:nvCxnSpPr>
            <p:spPr>
              <a:xfrm rot="16200000" flipH="1">
                <a:off x="1828515" y="2120113"/>
                <a:ext cx="250260" cy="394785"/>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连接符: 曲线 42"/>
              <p:cNvCxnSpPr>
                <a:stCxn id="45" idx="1"/>
                <a:endCxn id="40" idx="4"/>
              </p:cNvCxnSpPr>
              <p:nvPr/>
            </p:nvCxnSpPr>
            <p:spPr>
              <a:xfrm flipV="1">
                <a:off x="3176976" y="2216849"/>
                <a:ext cx="506986" cy="225787"/>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文本框 43"/>
              <p:cNvSpPr txBox="1"/>
              <p:nvPr/>
            </p:nvSpPr>
            <p:spPr>
              <a:xfrm>
                <a:off x="1500683" y="1362807"/>
                <a:ext cx="2861403" cy="312588"/>
              </a:xfrm>
              <a:prstGeom prst="rect">
                <a:avLst/>
              </a:prstGeom>
              <a:noFill/>
            </p:spPr>
            <p:txBody>
              <a:bodyPr wrap="square" rtlCol="0">
                <a:spAutoFit/>
              </a:bodyPr>
              <a:lstStyle/>
              <a:p>
                <a:r>
                  <a:rPr lang="en-US" sz="1600" b="1" dirty="0"/>
                  <a:t>Flume Agent1(hadoop0)</a:t>
                </a:r>
              </a:p>
            </p:txBody>
          </p:sp>
        </p:grpSp>
        <p:sp>
          <p:nvSpPr>
            <p:cNvPr id="7" name="圆柱体 6"/>
            <p:cNvSpPr/>
            <p:nvPr/>
          </p:nvSpPr>
          <p:spPr>
            <a:xfrm>
              <a:off x="10037634" y="898633"/>
              <a:ext cx="1229360" cy="832664"/>
            </a:xfrm>
            <a:prstGeom prst="ca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HDFS</a:t>
              </a:r>
            </a:p>
          </p:txBody>
        </p:sp>
        <p:grpSp>
          <p:nvGrpSpPr>
            <p:cNvPr id="8" name="组合 7"/>
            <p:cNvGrpSpPr/>
            <p:nvPr/>
          </p:nvGrpSpPr>
          <p:grpSpPr>
            <a:xfrm>
              <a:off x="5568594" y="363115"/>
              <a:ext cx="3557443" cy="1367698"/>
              <a:chOff x="1029380" y="1382034"/>
              <a:chExt cx="3557443" cy="1367698"/>
            </a:xfrm>
          </p:grpSpPr>
          <p:sp>
            <p:nvSpPr>
              <p:cNvPr id="29" name="矩形 28"/>
              <p:cNvSpPr/>
              <p:nvPr/>
            </p:nvSpPr>
            <p:spPr>
              <a:xfrm>
                <a:off x="1029380" y="1382035"/>
                <a:ext cx="3393440" cy="13676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0" name="椭圆 29"/>
              <p:cNvSpPr/>
              <p:nvPr/>
            </p:nvSpPr>
            <p:spPr>
              <a:xfrm>
                <a:off x="1118921" y="1709399"/>
                <a:ext cx="1274663" cy="482977"/>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Source</a:t>
                </a:r>
                <a:endParaRPr lang="en-US" sz="1600" dirty="0">
                  <a:solidFill>
                    <a:schemeClr val="tx1"/>
                  </a:solidFill>
                </a:endParaRPr>
              </a:p>
            </p:txBody>
          </p:sp>
          <p:sp>
            <p:nvSpPr>
              <p:cNvPr id="31" name="椭圆 30"/>
              <p:cNvSpPr/>
              <p:nvPr/>
            </p:nvSpPr>
            <p:spPr>
              <a:xfrm>
                <a:off x="3054779" y="1713778"/>
                <a:ext cx="1258366" cy="503071"/>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Sink</a:t>
                </a:r>
                <a:endParaRPr lang="en-US" sz="1600" dirty="0">
                  <a:solidFill>
                    <a:schemeClr val="tx1"/>
                  </a:solidFill>
                </a:endParaRPr>
              </a:p>
            </p:txBody>
          </p:sp>
          <p:grpSp>
            <p:nvGrpSpPr>
              <p:cNvPr id="32" name="组合 31"/>
              <p:cNvGrpSpPr/>
              <p:nvPr/>
            </p:nvGrpSpPr>
            <p:grpSpPr>
              <a:xfrm>
                <a:off x="2104980" y="2236985"/>
                <a:ext cx="1071996" cy="411302"/>
                <a:chOff x="3495040" y="2012309"/>
                <a:chExt cx="1228849" cy="512940"/>
              </a:xfrm>
            </p:grpSpPr>
            <p:sp>
              <p:nvSpPr>
                <p:cNvPr id="36" name="圆柱体 35"/>
                <p:cNvSpPr/>
                <p:nvPr/>
              </p:nvSpPr>
              <p:spPr>
                <a:xfrm rot="5400000">
                  <a:off x="3879393" y="1680753"/>
                  <a:ext cx="512940" cy="1176052"/>
                </a:xfrm>
                <a:prstGeom prst="ca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7" name="文本框 36"/>
                <p:cNvSpPr txBox="1"/>
                <p:nvPr/>
              </p:nvSpPr>
              <p:spPr>
                <a:xfrm>
                  <a:off x="3495040" y="2064650"/>
                  <a:ext cx="1228849" cy="389832"/>
                </a:xfrm>
                <a:prstGeom prst="rect">
                  <a:avLst/>
                </a:prstGeom>
                <a:noFill/>
              </p:spPr>
              <p:txBody>
                <a:bodyPr wrap="square" rtlCol="0">
                  <a:spAutoFit/>
                </a:bodyPr>
                <a:lstStyle/>
                <a:p>
                  <a:pPr algn="ctr"/>
                  <a:r>
                    <a:rPr lang="en-US" sz="1600" dirty="0"/>
                    <a:t>channel</a:t>
                  </a:r>
                </a:p>
              </p:txBody>
            </p:sp>
          </p:grpSp>
          <p:cxnSp>
            <p:nvCxnSpPr>
              <p:cNvPr id="33" name="连接符: 曲线 32"/>
              <p:cNvCxnSpPr>
                <a:stCxn id="30" idx="4"/>
                <a:endCxn id="36" idx="3"/>
              </p:cNvCxnSpPr>
              <p:nvPr/>
            </p:nvCxnSpPr>
            <p:spPr>
              <a:xfrm rot="16200000" flipH="1">
                <a:off x="1828515" y="2120113"/>
                <a:ext cx="250260" cy="394785"/>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连接符: 曲线 33"/>
              <p:cNvCxnSpPr>
                <a:stCxn id="36" idx="1"/>
                <a:endCxn id="31" idx="4"/>
              </p:cNvCxnSpPr>
              <p:nvPr/>
            </p:nvCxnSpPr>
            <p:spPr>
              <a:xfrm flipV="1">
                <a:off x="3176976" y="2216849"/>
                <a:ext cx="506986" cy="225787"/>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文本框 34"/>
              <p:cNvSpPr txBox="1"/>
              <p:nvPr/>
            </p:nvSpPr>
            <p:spPr>
              <a:xfrm>
                <a:off x="1522734" y="1382034"/>
                <a:ext cx="3064089" cy="312588"/>
              </a:xfrm>
              <a:prstGeom prst="rect">
                <a:avLst/>
              </a:prstGeom>
              <a:noFill/>
            </p:spPr>
            <p:txBody>
              <a:bodyPr wrap="square" rtlCol="0">
                <a:spAutoFit/>
              </a:bodyPr>
              <a:lstStyle/>
              <a:p>
                <a:r>
                  <a:rPr lang="en-US" sz="1600" b="1" dirty="0"/>
                  <a:t>Flume Agent2(hadoop1)</a:t>
                </a:r>
              </a:p>
            </p:txBody>
          </p:sp>
        </p:grpSp>
        <p:grpSp>
          <p:nvGrpSpPr>
            <p:cNvPr id="9" name="组合 8"/>
            <p:cNvGrpSpPr/>
            <p:nvPr/>
          </p:nvGrpSpPr>
          <p:grpSpPr>
            <a:xfrm>
              <a:off x="5568594" y="2597629"/>
              <a:ext cx="3393440" cy="1367697"/>
              <a:chOff x="1029380" y="1382035"/>
              <a:chExt cx="3393440" cy="1367697"/>
            </a:xfrm>
          </p:grpSpPr>
          <p:sp>
            <p:nvSpPr>
              <p:cNvPr id="20" name="矩形 19"/>
              <p:cNvSpPr/>
              <p:nvPr/>
            </p:nvSpPr>
            <p:spPr>
              <a:xfrm>
                <a:off x="1029380" y="1382035"/>
                <a:ext cx="3393440" cy="13676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椭圆 20"/>
              <p:cNvSpPr/>
              <p:nvPr/>
            </p:nvSpPr>
            <p:spPr>
              <a:xfrm>
                <a:off x="1118921" y="1709399"/>
                <a:ext cx="1274663" cy="482977"/>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Source</a:t>
                </a:r>
                <a:endParaRPr lang="en-US" sz="1600" dirty="0">
                  <a:solidFill>
                    <a:schemeClr val="tx1"/>
                  </a:solidFill>
                </a:endParaRPr>
              </a:p>
            </p:txBody>
          </p:sp>
          <p:sp>
            <p:nvSpPr>
              <p:cNvPr id="22" name="椭圆 21"/>
              <p:cNvSpPr/>
              <p:nvPr/>
            </p:nvSpPr>
            <p:spPr>
              <a:xfrm>
                <a:off x="3054779" y="1713778"/>
                <a:ext cx="1258366" cy="503071"/>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Sink</a:t>
                </a:r>
                <a:endParaRPr lang="en-US" sz="1600" dirty="0">
                  <a:solidFill>
                    <a:schemeClr val="tx1"/>
                  </a:solidFill>
                </a:endParaRPr>
              </a:p>
            </p:txBody>
          </p:sp>
          <p:grpSp>
            <p:nvGrpSpPr>
              <p:cNvPr id="23" name="组合 22"/>
              <p:cNvGrpSpPr/>
              <p:nvPr/>
            </p:nvGrpSpPr>
            <p:grpSpPr>
              <a:xfrm>
                <a:off x="2104980" y="2236985"/>
                <a:ext cx="1071996" cy="411302"/>
                <a:chOff x="3495040" y="2012309"/>
                <a:chExt cx="1228849" cy="512940"/>
              </a:xfrm>
            </p:grpSpPr>
            <p:sp>
              <p:nvSpPr>
                <p:cNvPr id="27" name="圆柱体 26"/>
                <p:cNvSpPr/>
                <p:nvPr/>
              </p:nvSpPr>
              <p:spPr>
                <a:xfrm rot="5400000">
                  <a:off x="3879393" y="1680753"/>
                  <a:ext cx="512940" cy="1176052"/>
                </a:xfrm>
                <a:prstGeom prst="ca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8" name="文本框 27"/>
                <p:cNvSpPr txBox="1"/>
                <p:nvPr/>
              </p:nvSpPr>
              <p:spPr>
                <a:xfrm>
                  <a:off x="3495040" y="2064650"/>
                  <a:ext cx="1228849" cy="389832"/>
                </a:xfrm>
                <a:prstGeom prst="rect">
                  <a:avLst/>
                </a:prstGeom>
                <a:noFill/>
              </p:spPr>
              <p:txBody>
                <a:bodyPr wrap="square" rtlCol="0">
                  <a:spAutoFit/>
                </a:bodyPr>
                <a:lstStyle/>
                <a:p>
                  <a:pPr algn="ctr"/>
                  <a:r>
                    <a:rPr lang="en-US" sz="1600" dirty="0"/>
                    <a:t>channel</a:t>
                  </a:r>
                </a:p>
              </p:txBody>
            </p:sp>
          </p:grpSp>
          <p:cxnSp>
            <p:nvCxnSpPr>
              <p:cNvPr id="24" name="连接符: 曲线 23"/>
              <p:cNvCxnSpPr>
                <a:stCxn id="21" idx="4"/>
                <a:endCxn id="27" idx="3"/>
              </p:cNvCxnSpPr>
              <p:nvPr/>
            </p:nvCxnSpPr>
            <p:spPr>
              <a:xfrm rot="16200000" flipH="1">
                <a:off x="1828515" y="2120113"/>
                <a:ext cx="250260" cy="394785"/>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曲线 24"/>
              <p:cNvCxnSpPr>
                <a:stCxn id="27" idx="1"/>
                <a:endCxn id="22" idx="4"/>
              </p:cNvCxnSpPr>
              <p:nvPr/>
            </p:nvCxnSpPr>
            <p:spPr>
              <a:xfrm flipV="1">
                <a:off x="3176976" y="2216849"/>
                <a:ext cx="506986" cy="225787"/>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p:cNvSpPr txBox="1"/>
              <p:nvPr/>
            </p:nvSpPr>
            <p:spPr>
              <a:xfrm>
                <a:off x="1542673" y="1393465"/>
                <a:ext cx="2830026" cy="312588"/>
              </a:xfrm>
              <a:prstGeom prst="rect">
                <a:avLst/>
              </a:prstGeom>
              <a:noFill/>
            </p:spPr>
            <p:txBody>
              <a:bodyPr wrap="square" rtlCol="0">
                <a:spAutoFit/>
              </a:bodyPr>
              <a:lstStyle/>
              <a:p>
                <a:r>
                  <a:rPr lang="en-US" sz="1600" b="1" dirty="0"/>
                  <a:t>Flume Agent3(hadoop2)</a:t>
                </a:r>
              </a:p>
            </p:txBody>
          </p:sp>
        </p:grpSp>
        <p:sp>
          <p:nvSpPr>
            <p:cNvPr id="10" name="圆柱体 9"/>
            <p:cNvSpPr/>
            <p:nvPr/>
          </p:nvSpPr>
          <p:spPr>
            <a:xfrm rot="5400000">
              <a:off x="10378253" y="2429550"/>
              <a:ext cx="603907" cy="1442151"/>
            </a:xfrm>
            <a:prstGeom prst="ca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 name="文本框 10"/>
            <p:cNvSpPr txBox="1"/>
            <p:nvPr/>
          </p:nvSpPr>
          <p:spPr>
            <a:xfrm>
              <a:off x="10092777" y="2957042"/>
              <a:ext cx="1148080" cy="312588"/>
            </a:xfrm>
            <a:prstGeom prst="rect">
              <a:avLst/>
            </a:prstGeom>
            <a:noFill/>
          </p:spPr>
          <p:txBody>
            <a:bodyPr wrap="square" rtlCol="0">
              <a:spAutoFit/>
            </a:bodyPr>
            <a:lstStyle/>
            <a:p>
              <a:pPr algn="ctr"/>
              <a:r>
                <a:rPr lang="en-US" sz="1600" dirty="0"/>
                <a:t>K</a:t>
              </a:r>
              <a:r>
                <a:rPr lang="en-US" altLang="zh-CN" sz="1600" dirty="0"/>
                <a:t>afka</a:t>
              </a:r>
              <a:endParaRPr lang="en-US" sz="1600" dirty="0"/>
            </a:p>
          </p:txBody>
        </p:sp>
        <p:cxnSp>
          <p:nvCxnSpPr>
            <p:cNvPr id="12" name="连接符: 曲线 11"/>
            <p:cNvCxnSpPr>
              <a:stCxn id="40" idx="6"/>
              <a:endCxn id="30" idx="2"/>
            </p:cNvCxnSpPr>
            <p:nvPr/>
          </p:nvCxnSpPr>
          <p:spPr>
            <a:xfrm flipV="1">
              <a:off x="4809210" y="931969"/>
              <a:ext cx="848925" cy="110525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连接符: 曲线 12"/>
            <p:cNvCxnSpPr>
              <a:endCxn id="21" idx="2"/>
            </p:cNvCxnSpPr>
            <p:nvPr/>
          </p:nvCxnSpPr>
          <p:spPr>
            <a:xfrm rot="16200000" flipH="1">
              <a:off x="4666431" y="2174778"/>
              <a:ext cx="1134482" cy="848925"/>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连接符: 曲线 13"/>
            <p:cNvCxnSpPr>
              <a:stCxn id="31" idx="6"/>
              <a:endCxn id="7" idx="2"/>
            </p:cNvCxnSpPr>
            <p:nvPr/>
          </p:nvCxnSpPr>
          <p:spPr>
            <a:xfrm>
              <a:off x="8852359" y="946395"/>
              <a:ext cx="1185275" cy="36857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连接符: 曲线 14"/>
            <p:cNvCxnSpPr>
              <a:endCxn id="10" idx="3"/>
            </p:cNvCxnSpPr>
            <p:nvPr/>
          </p:nvCxnSpPr>
          <p:spPr>
            <a:xfrm rot="16200000" flipH="1">
              <a:off x="8296415" y="1487909"/>
              <a:ext cx="2218659" cy="1106773"/>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连接符: 曲线 15"/>
            <p:cNvCxnSpPr>
              <a:stCxn id="22" idx="6"/>
              <a:endCxn id="7" idx="2"/>
            </p:cNvCxnSpPr>
            <p:nvPr/>
          </p:nvCxnSpPr>
          <p:spPr>
            <a:xfrm flipV="1">
              <a:off x="8852359" y="1314965"/>
              <a:ext cx="1185275" cy="1865943"/>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连接符: 曲线 16"/>
            <p:cNvCxnSpPr>
              <a:stCxn id="22" idx="6"/>
              <a:endCxn id="10" idx="3"/>
            </p:cNvCxnSpPr>
            <p:nvPr/>
          </p:nvCxnSpPr>
          <p:spPr>
            <a:xfrm flipV="1">
              <a:off x="8852359" y="3150626"/>
              <a:ext cx="1106772" cy="30282"/>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波形 17"/>
            <p:cNvSpPr/>
            <p:nvPr/>
          </p:nvSpPr>
          <p:spPr>
            <a:xfrm>
              <a:off x="174558" y="1559501"/>
              <a:ext cx="979078" cy="955040"/>
            </a:xfrm>
            <a:prstGeom prst="wav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数据发送脚本</a:t>
              </a:r>
              <a:endParaRPr lang="en-US" sz="1600" dirty="0">
                <a:solidFill>
                  <a:schemeClr val="tx1"/>
                </a:solidFill>
              </a:endParaRPr>
            </a:p>
          </p:txBody>
        </p:sp>
        <p:cxnSp>
          <p:nvCxnSpPr>
            <p:cNvPr id="19" name="连接符: 曲线 18"/>
            <p:cNvCxnSpPr>
              <a:stCxn id="18" idx="3"/>
            </p:cNvCxnSpPr>
            <p:nvPr/>
          </p:nvCxnSpPr>
          <p:spPr>
            <a:xfrm flipV="1">
              <a:off x="1153636" y="2022792"/>
              <a:ext cx="600566" cy="142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49" name="文本框 48"/>
          <p:cNvSpPr txBox="1"/>
          <p:nvPr/>
        </p:nvSpPr>
        <p:spPr>
          <a:xfrm>
            <a:off x="286961" y="4447321"/>
            <a:ext cx="10944841" cy="2030095"/>
          </a:xfrm>
          <a:prstGeom prst="rect">
            <a:avLst/>
          </a:prstGeom>
          <a:noFill/>
        </p:spPr>
        <p:txBody>
          <a:bodyPr wrap="square">
            <a:spAutoFit/>
          </a:bodyPr>
          <a:lstStyle/>
          <a:p>
            <a:pPr marL="285750" indent="-285750">
              <a:buFont typeface="Wingdings" panose="05000000000000000000" charset="0"/>
              <a:buChar char="Ø"/>
            </a:pPr>
            <a:r>
              <a:rPr lang="en-US" b="1" dirty="0" err="1"/>
              <a:t>主从</a:t>
            </a:r>
            <a:r>
              <a:rPr lang="zh-CN" altLang="en-US" b="1" dirty="0"/>
              <a:t>架构：</a:t>
            </a:r>
            <a:r>
              <a:rPr lang="en-US" dirty="0"/>
              <a:t>hadoop0承担数据采集、初步处理和数据转发的功能</a:t>
            </a:r>
            <a:r>
              <a:rPr lang="zh-CN" altLang="en-US" dirty="0"/>
              <a:t>；</a:t>
            </a:r>
            <a:r>
              <a:rPr lang="en-US" dirty="0"/>
              <a:t> hadoop1和hadoop2是数据流的下游消费者和处理者</a:t>
            </a:r>
          </a:p>
          <a:p>
            <a:pPr marL="285750" indent="-285750">
              <a:buFont typeface="Wingdings" panose="05000000000000000000" charset="0"/>
              <a:buChar char="Ø"/>
            </a:pPr>
            <a:endParaRPr lang="en-US" dirty="0"/>
          </a:p>
          <a:p>
            <a:pPr marL="285750" indent="-285750">
              <a:buFont typeface="Wingdings" panose="05000000000000000000" charset="0"/>
              <a:buChar char="Ø"/>
            </a:pPr>
            <a:r>
              <a:rPr lang="zh-CN" altLang="en-US" b="1" dirty="0"/>
              <a:t>数据流复用（扇出流）：</a:t>
            </a:r>
            <a:r>
              <a:rPr lang="en-US" altLang="zh-CN" dirty="0"/>
              <a:t>hadoop1</a:t>
            </a:r>
            <a:r>
              <a:rPr lang="zh-CN" altLang="en-US" dirty="0"/>
              <a:t>和</a:t>
            </a:r>
            <a:r>
              <a:rPr lang="en-US" altLang="zh-CN" dirty="0"/>
              <a:t>hadopp2</a:t>
            </a:r>
            <a:r>
              <a:rPr lang="zh-CN" altLang="en-US" dirty="0"/>
              <a:t>设置了多路输出：既发送给</a:t>
            </a:r>
            <a:r>
              <a:rPr lang="en-US" altLang="zh-CN" dirty="0" err="1"/>
              <a:t>kafka</a:t>
            </a:r>
            <a:r>
              <a:rPr lang="zh-CN" altLang="en-US" dirty="0"/>
              <a:t>队列以支持实时数据处理；又写入</a:t>
            </a:r>
            <a:r>
              <a:rPr lang="en-US" altLang="zh-CN" dirty="0"/>
              <a:t>HDFS</a:t>
            </a:r>
            <a:r>
              <a:rPr lang="zh-CN" altLang="en-US" dirty="0"/>
              <a:t>以搭建离线数据仓库</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p:txBody>
      </p:sp>
      <p:sp>
        <p:nvSpPr>
          <p:cNvPr id="48" name="文本框 47"/>
          <p:cNvSpPr txBox="1"/>
          <p:nvPr/>
        </p:nvSpPr>
        <p:spPr>
          <a:xfrm>
            <a:off x="443527" y="6039526"/>
            <a:ext cx="9195157" cy="369332"/>
          </a:xfrm>
          <a:prstGeom prst="rect">
            <a:avLst/>
          </a:prstGeom>
          <a:noFill/>
        </p:spPr>
        <p:txBody>
          <a:bodyPr wrap="square">
            <a:spAutoFit/>
          </a:bodyPr>
          <a:lstStyle/>
          <a:p>
            <a:r>
              <a:rPr lang="zh-CN" altLang="en-US" b="1" dirty="0"/>
              <a:t> 在这个架构中通过负载均衡、数据冗余，实现了数据的高可用性和系统的弹性</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a:xfrm>
            <a:off x="8752426" y="6394353"/>
            <a:ext cx="2743200" cy="292196"/>
          </a:xfrm>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13</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2.5.2 Kafka</a:t>
            </a:r>
            <a:r>
              <a:rPr dirty="0">
                <a:sym typeface="Arial" panose="020B0604020202020204" pitchFamily="34" charset="0"/>
              </a:rPr>
              <a:t>集群</a:t>
            </a:r>
            <a:r>
              <a:rPr lang="en-US" altLang="zh-CN" dirty="0">
                <a:sym typeface="Arial" panose="020B0604020202020204" pitchFamily="34" charset="0"/>
              </a:rPr>
              <a:t> </a:t>
            </a:r>
            <a:endParaRPr lang="zh-CN" altLang="en-US" dirty="0">
              <a:sym typeface="Arial" panose="020B0604020202020204" pitchFamily="34" charset="0"/>
            </a:endParaRPr>
          </a:p>
        </p:txBody>
      </p:sp>
      <p:pic>
        <p:nvPicPr>
          <p:cNvPr id="102" name="图片 101"/>
          <p:cNvPicPr>
            <a:picLocks noChangeAspect="1"/>
          </p:cNvPicPr>
          <p:nvPr>
            <p:custDataLst>
              <p:tags r:id="rId1"/>
            </p:custDataLst>
          </p:nvPr>
        </p:nvPicPr>
        <p:blipFill>
          <a:blip r:embed="rId5"/>
          <a:stretch>
            <a:fillRect/>
          </a:stretch>
        </p:blipFill>
        <p:spPr>
          <a:xfrm>
            <a:off x="560705" y="1179830"/>
            <a:ext cx="5540375" cy="2056765"/>
          </a:xfrm>
          <a:prstGeom prst="rect">
            <a:avLst/>
          </a:prstGeom>
          <a:noFill/>
          <a:ln w="9525">
            <a:noFill/>
          </a:ln>
        </p:spPr>
      </p:pic>
      <p:pic>
        <p:nvPicPr>
          <p:cNvPr id="103" name="图片 102"/>
          <p:cNvPicPr>
            <a:picLocks noChangeAspect="1"/>
          </p:cNvPicPr>
          <p:nvPr>
            <p:custDataLst>
              <p:tags r:id="rId2"/>
            </p:custDataLst>
          </p:nvPr>
        </p:nvPicPr>
        <p:blipFill>
          <a:blip r:embed="rId6"/>
          <a:stretch>
            <a:fillRect/>
          </a:stretch>
        </p:blipFill>
        <p:spPr>
          <a:xfrm>
            <a:off x="443230" y="3061335"/>
            <a:ext cx="5591175" cy="3536315"/>
          </a:xfrm>
          <a:prstGeom prst="rect">
            <a:avLst/>
          </a:prstGeom>
          <a:noFill/>
          <a:ln w="9525">
            <a:noFill/>
          </a:ln>
        </p:spPr>
      </p:pic>
      <p:sp>
        <p:nvSpPr>
          <p:cNvPr id="3" name="文本框 2"/>
          <p:cNvSpPr txBox="1"/>
          <p:nvPr/>
        </p:nvSpPr>
        <p:spPr>
          <a:xfrm>
            <a:off x="6275070" y="963295"/>
            <a:ext cx="5574665" cy="5262245"/>
          </a:xfrm>
          <a:prstGeom prst="rect">
            <a:avLst/>
          </a:prstGeom>
          <a:noFill/>
        </p:spPr>
        <p:txBody>
          <a:bodyPr wrap="square" rtlCol="0">
            <a:spAutoFit/>
          </a:bodyPr>
          <a:lstStyle/>
          <a:p>
            <a:pPr marL="342900" indent="-342900" algn="l">
              <a:lnSpc>
                <a:spcPct val="120000"/>
              </a:lnSpc>
              <a:buFont typeface="Wingdings" panose="05000000000000000000" charset="0"/>
              <a:buChar char="Ø"/>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docker</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跨容器的</a:t>
            </a: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Zookeeper</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通讯</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p>
          <a:p>
            <a:pPr indent="457200" algn="l">
              <a:lnSpc>
                <a:spcPct val="120000"/>
              </a:lnSpc>
              <a:buFont typeface="Wingdings" panose="05000000000000000000" charset="0"/>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分别配置通讯</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IP</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与外网</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IP</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p>
          <a:p>
            <a:pPr indent="457200" algn="l">
              <a:lnSpc>
                <a:spcPct val="120000"/>
              </a:lnSpc>
              <a:buFont typeface="Wingdings" panose="05000000000000000000" charset="0"/>
              <a:buNone/>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listeners=PLAINTEXT://172.172.1.10:9092</a:t>
            </a:r>
          </a:p>
          <a:p>
            <a:pPr indent="457200" algn="l">
              <a:lnSpc>
                <a:spcPct val="120000"/>
              </a:lnSpc>
              <a:buFont typeface="Wingdings" panose="05000000000000000000" charset="0"/>
              <a:buNone/>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advertised.listeners=</a:t>
            </a:r>
          </a:p>
          <a:p>
            <a:pPr marL="457200" lvl="1" indent="457200" algn="l">
              <a:lnSpc>
                <a:spcPct val="120000"/>
              </a:lnSpc>
              <a:buFont typeface="Wingdings" panose="05000000000000000000" charset="0"/>
              <a:buNone/>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PLAINTEXT://</a:t>
            </a: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59.110.21.52</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:9092</a:t>
            </a:r>
          </a:p>
          <a:p>
            <a:pPr marL="457200" lvl="1" indent="457200" algn="l">
              <a:lnSpc>
                <a:spcPct val="120000"/>
              </a:lnSpc>
              <a:buFont typeface="Wingdings" panose="05000000000000000000" charset="0"/>
              <a:buNone/>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20000"/>
              </a:lnSpc>
              <a:buFont typeface="Wingdings" panose="05000000000000000000" charset="0"/>
              <a:buChar char="Ø"/>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高可用性</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p>
          <a:p>
            <a:pPr lvl="1" indent="0" algn="l">
              <a:lnSpc>
                <a:spcPct val="120000"/>
              </a:lnSpc>
              <a:buFont typeface="Wingdings" panose="05000000000000000000" charset="0"/>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offsets.topic.replication.factor=</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3</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lvl="1" indent="0" algn="l">
              <a:lnSpc>
                <a:spcPct val="120000"/>
              </a:lnSpc>
              <a:buFont typeface="Wingdings" panose="05000000000000000000" charset="0"/>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transaction.state.log.replication.factor=</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3</a:t>
            </a:r>
          </a:p>
          <a:p>
            <a:pPr lvl="1" indent="0" algn="l">
              <a:lnSpc>
                <a:spcPct val="120000"/>
              </a:lnSpc>
              <a:buFont typeface="Wingdings" panose="05000000000000000000" charset="0"/>
              <a:buNone/>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group.initial.rebalance.delay.ms=0</a:t>
            </a:r>
          </a:p>
          <a:p>
            <a:pPr lvl="1" indent="0" algn="l">
              <a:lnSpc>
                <a:spcPct val="120000"/>
              </a:lnSpc>
              <a:buFont typeface="Wingdings" panose="05000000000000000000" charset="0"/>
              <a:buNone/>
            </a:pP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lvl="0" indent="-342900" algn="l">
              <a:lnSpc>
                <a:spcPct val="120000"/>
              </a:lnSpc>
              <a:buFont typeface="Wingdings" panose="05000000000000000000" charset="0"/>
              <a:buChar char="Ø"/>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守护进程</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p>
          <a:p>
            <a:pPr lvl="0" indent="457200" algn="l">
              <a:lnSpc>
                <a:spcPct val="120000"/>
              </a:lnSpc>
              <a:buFont typeface="Wingdings" panose="05000000000000000000" charset="0"/>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sh kafka-server-start.sh </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-daemon </a:t>
            </a: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  </a:t>
            </a:r>
          </a:p>
          <a:p>
            <a:pPr lvl="0" indent="457200" algn="l">
              <a:lnSpc>
                <a:spcPct val="120000"/>
              </a:lnSpc>
              <a:buFont typeface="Wingdings" panose="05000000000000000000" charset="0"/>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kafka_2.12-2.6.0/config/server.properties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14</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2.5.3 Spark</a:t>
            </a:r>
            <a:r>
              <a:rPr dirty="0">
                <a:sym typeface="Arial" panose="020B0604020202020204" pitchFamily="34" charset="0"/>
              </a:rPr>
              <a:t>集群</a:t>
            </a:r>
            <a:r>
              <a:rPr lang="en-US" altLang="zh-CN" dirty="0">
                <a:sym typeface="Arial" panose="020B0604020202020204" pitchFamily="34" charset="0"/>
              </a:rPr>
              <a:t> </a:t>
            </a:r>
            <a:endParaRPr lang="zh-CN" altLang="en-US" dirty="0">
              <a:sym typeface="Arial" panose="020B0604020202020204" pitchFamily="34" charset="0"/>
            </a:endParaRPr>
          </a:p>
        </p:txBody>
      </p:sp>
      <p:pic>
        <p:nvPicPr>
          <p:cNvPr id="111" name="图片 110"/>
          <p:cNvPicPr>
            <a:picLocks noChangeAspect="1"/>
          </p:cNvPicPr>
          <p:nvPr>
            <p:custDataLst>
              <p:tags r:id="rId1"/>
            </p:custDataLst>
          </p:nvPr>
        </p:nvPicPr>
        <p:blipFill>
          <a:blip r:embed="rId4"/>
          <a:srcRect b="13442"/>
          <a:stretch>
            <a:fillRect/>
          </a:stretch>
        </p:blipFill>
        <p:spPr>
          <a:xfrm>
            <a:off x="1341120" y="990600"/>
            <a:ext cx="8984615" cy="3389630"/>
          </a:xfrm>
          <a:prstGeom prst="rect">
            <a:avLst/>
          </a:prstGeom>
          <a:noFill/>
          <a:ln w="9525">
            <a:noFill/>
          </a:ln>
        </p:spPr>
      </p:pic>
      <p:sp>
        <p:nvSpPr>
          <p:cNvPr id="3" name="文本框 2"/>
          <p:cNvSpPr txBox="1"/>
          <p:nvPr/>
        </p:nvSpPr>
        <p:spPr>
          <a:xfrm>
            <a:off x="820420" y="4464685"/>
            <a:ext cx="10977245" cy="1783715"/>
          </a:xfrm>
          <a:prstGeom prst="rect">
            <a:avLst/>
          </a:prstGeom>
          <a:noFill/>
        </p:spPr>
        <p:txBody>
          <a:bodyPr wrap="square" rtlCol="0">
            <a:spAutoFit/>
          </a:bodyPr>
          <a:lstStyle/>
          <a:p>
            <a:pPr marL="342900" indent="-342900" algn="l">
              <a:lnSpc>
                <a:spcPct val="110000"/>
              </a:lnSpc>
              <a:buFont typeface="Wingdings" panose="05000000000000000000" charset="0"/>
              <a:buChar char="Ø"/>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集群</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p>
          <a:p>
            <a:pPr lvl="1" indent="0" algn="l">
              <a:lnSpc>
                <a:spcPct val="110000"/>
              </a:lnSpc>
              <a:buFont typeface="Wingdings" panose="05000000000000000000" charset="0"/>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通过</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Zookeeper</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集群进行管理，以</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spark0</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作为</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master</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节点，</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spark1</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spark2</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作为</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worker</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节点</a:t>
            </a:r>
          </a:p>
          <a:p>
            <a:pPr lvl="1" indent="0" algn="l">
              <a:lnSpc>
                <a:spcPct val="110000"/>
              </a:lnSpc>
              <a:buFont typeface="Wingdings" panose="05000000000000000000" charset="0"/>
              <a:buNone/>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lvl="0" indent="-342900" algn="l">
              <a:lnSpc>
                <a:spcPct val="110000"/>
              </a:lnSpc>
              <a:buFont typeface="Wingdings" panose="05000000000000000000" charset="0"/>
              <a:buChar char="Ø"/>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Spark Streaming</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p>
          <a:p>
            <a:pPr lvl="0" indent="457200" algn="l">
              <a:lnSpc>
                <a:spcPct val="110000"/>
              </a:lnSpc>
              <a:buFont typeface="Wingdings" panose="05000000000000000000" charset="0"/>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从</a:t>
            </a:r>
            <a:r>
              <a:rPr lang="en-US" altLang="zh-CN" sz="2000" dirty="0" err="1">
                <a:latin typeface="Arial" panose="020B0604020202020204" pitchFamily="34" charset="0"/>
                <a:ea typeface="微软雅黑" panose="020B0503020204020204" pitchFamily="34" charset="-122"/>
                <a:cs typeface="+mn-ea"/>
                <a:sym typeface="Arial" panose="020B0604020202020204" pitchFamily="34" charset="0"/>
              </a:rPr>
              <a:t>Kakfa</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读取实时数据，并进行清洗、分析，将结果实时保存在</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HBase</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MySQL</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数据库中</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2.5.3 Spark</a:t>
            </a:r>
            <a:r>
              <a:rPr dirty="0">
                <a:sym typeface="Arial" panose="020B0604020202020204" pitchFamily="34" charset="0"/>
              </a:rPr>
              <a:t>集群</a:t>
            </a:r>
            <a:r>
              <a:rPr lang="en-US" altLang="zh-CN" dirty="0">
                <a:sym typeface="Arial" panose="020B0604020202020204" pitchFamily="34" charset="0"/>
              </a:rPr>
              <a:t>--Spark Streaming </a:t>
            </a:r>
            <a:endParaRPr lang="zh-CN" altLang="en-US" dirty="0">
              <a:sym typeface="Arial" panose="020B0604020202020204" pitchFamily="34" charset="0"/>
            </a:endParaRPr>
          </a:p>
        </p:txBody>
      </p:sp>
      <p:pic>
        <p:nvPicPr>
          <p:cNvPr id="112" name="图片 111"/>
          <p:cNvPicPr>
            <a:picLocks noChangeAspect="1"/>
          </p:cNvPicPr>
          <p:nvPr>
            <p:custDataLst>
              <p:tags r:id="rId1"/>
            </p:custDataLst>
          </p:nvPr>
        </p:nvPicPr>
        <p:blipFill>
          <a:blip r:embed="rId5"/>
          <a:srcRect t="5557" b="30915"/>
          <a:stretch>
            <a:fillRect/>
          </a:stretch>
        </p:blipFill>
        <p:spPr>
          <a:xfrm>
            <a:off x="689610" y="1499870"/>
            <a:ext cx="7475220" cy="1665605"/>
          </a:xfrm>
          <a:prstGeom prst="rect">
            <a:avLst/>
          </a:prstGeom>
          <a:noFill/>
          <a:ln w="9525">
            <a:noFill/>
          </a:ln>
        </p:spPr>
      </p:pic>
      <p:sp>
        <p:nvSpPr>
          <p:cNvPr id="5" name="文本框 4"/>
          <p:cNvSpPr txBox="1"/>
          <p:nvPr/>
        </p:nvSpPr>
        <p:spPr>
          <a:xfrm>
            <a:off x="546735" y="1017905"/>
            <a:ext cx="7263765" cy="398780"/>
          </a:xfrm>
          <a:prstGeom prst="rect">
            <a:avLst/>
          </a:prstGeom>
          <a:noFill/>
        </p:spPr>
        <p:txBody>
          <a:bodyPr wrap="square" rtlCol="0">
            <a:spAutoFit/>
          </a:bodyPr>
          <a:lstStyle/>
          <a:p>
            <a:pPr marL="342900" indent="-342900" algn="l">
              <a:buFont typeface="Wingdings" panose="05000000000000000000" charset="0"/>
              <a:buChar char="Ø"/>
            </a:pP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Spark Streaming的实时性</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6" name="文本框 5"/>
          <p:cNvSpPr txBox="1"/>
          <p:nvPr/>
        </p:nvSpPr>
        <p:spPr>
          <a:xfrm>
            <a:off x="8182610" y="1825625"/>
            <a:ext cx="3658870" cy="1014730"/>
          </a:xfrm>
          <a:prstGeom prst="rect">
            <a:avLst/>
          </a:prstGeom>
          <a:noFill/>
        </p:spPr>
        <p:txBody>
          <a:bodyPr wrap="square" rtlCol="0">
            <a:spAutoFit/>
          </a:bodyPr>
          <a:lstStyle/>
          <a:p>
            <a:pPr marL="342900" indent="-342900" algn="l">
              <a:buFont typeface="Wingdings" panose="05000000000000000000" charset="0"/>
              <a:buChar char="l"/>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线程级别并行</a:t>
            </a:r>
          </a:p>
          <a:p>
            <a:pPr marL="342900" indent="-342900" algn="l">
              <a:buFont typeface="Wingdings" panose="05000000000000000000" charset="0"/>
              <a:buChar char="Ø"/>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buFont typeface="Wingdings" panose="05000000000000000000" charset="0"/>
              <a:buChar char="l"/>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秒级</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的批处理间隙</a:t>
            </a:r>
          </a:p>
        </p:txBody>
      </p:sp>
      <p:pic>
        <p:nvPicPr>
          <p:cNvPr id="113" name="图片 112"/>
          <p:cNvPicPr>
            <a:picLocks noChangeAspect="1"/>
          </p:cNvPicPr>
          <p:nvPr>
            <p:custDataLst>
              <p:tags r:id="rId2"/>
            </p:custDataLst>
          </p:nvPr>
        </p:nvPicPr>
        <p:blipFill>
          <a:blip r:embed="rId6"/>
          <a:srcRect b="10739"/>
          <a:stretch>
            <a:fillRect/>
          </a:stretch>
        </p:blipFill>
        <p:spPr>
          <a:xfrm>
            <a:off x="689610" y="3804285"/>
            <a:ext cx="6453505" cy="2570480"/>
          </a:xfrm>
          <a:prstGeom prst="rect">
            <a:avLst/>
          </a:prstGeom>
          <a:noFill/>
          <a:ln w="9525">
            <a:noFill/>
          </a:ln>
        </p:spPr>
      </p:pic>
      <p:sp>
        <p:nvSpPr>
          <p:cNvPr id="7" name="文本框 6"/>
          <p:cNvSpPr txBox="1"/>
          <p:nvPr/>
        </p:nvSpPr>
        <p:spPr>
          <a:xfrm>
            <a:off x="546735" y="3274695"/>
            <a:ext cx="7176135" cy="398780"/>
          </a:xfrm>
          <a:prstGeom prst="rect">
            <a:avLst/>
          </a:prstGeom>
          <a:noFill/>
        </p:spPr>
        <p:txBody>
          <a:bodyPr wrap="square" rtlCol="0">
            <a:spAutoFit/>
          </a:bodyPr>
          <a:lstStyle/>
          <a:p>
            <a:pPr marL="342900" indent="-342900" algn="l">
              <a:buFont typeface="Wingdings" panose="05000000000000000000" charset="0"/>
              <a:buChar char="Ø"/>
            </a:pPr>
            <a:r>
              <a:rPr lang="en-US" sz="2000" b="1" dirty="0">
                <a:latin typeface="Arial" panose="020B0604020202020204" pitchFamily="34" charset="0"/>
                <a:ea typeface="微软雅黑" panose="020B0503020204020204" pitchFamily="34" charset="-122"/>
                <a:cs typeface="+mn-ea"/>
                <a:sym typeface="Arial" panose="020B0604020202020204" pitchFamily="34" charset="0"/>
              </a:rPr>
              <a:t>DStream</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数据流</a:t>
            </a:r>
          </a:p>
        </p:txBody>
      </p:sp>
      <p:sp>
        <p:nvSpPr>
          <p:cNvPr id="8" name="文本框 7"/>
          <p:cNvSpPr txBox="1"/>
          <p:nvPr/>
        </p:nvSpPr>
        <p:spPr>
          <a:xfrm>
            <a:off x="8182610" y="4347845"/>
            <a:ext cx="3931920" cy="1630045"/>
          </a:xfrm>
          <a:prstGeom prst="rect">
            <a:avLst/>
          </a:prstGeom>
          <a:noFill/>
        </p:spPr>
        <p:txBody>
          <a:bodyPr wrap="square" rtlCol="0">
            <a:spAutoFit/>
          </a:bodyPr>
          <a:lstStyle/>
          <a:p>
            <a:pPr marL="342900" indent="-342900" algn="l">
              <a:buFont typeface="Wingdings" panose="05000000000000000000" charset="0"/>
              <a:buChar char="l"/>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通过</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Kafka</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的高级接口创建</a:t>
            </a:r>
          </a:p>
          <a:p>
            <a:pPr marL="342900" indent="-342900" algn="l">
              <a:buFont typeface="Wingdings" panose="05000000000000000000" charset="0"/>
              <a:buChar char="l"/>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buFont typeface="Wingdings" panose="05000000000000000000" charset="0"/>
              <a:buChar char="l"/>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提供</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map</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filter</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reduce</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等转换操作来对数据流进行处理</a:t>
            </a:r>
          </a:p>
          <a:p>
            <a:pPr indent="0" algn="l">
              <a:buFont typeface="Wingdings" panose="05000000000000000000" charset="0"/>
              <a:buNone/>
            </a:pP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0"/>
            <a:ext cx="12192000" cy="6858000"/>
          </a:xfrm>
          <a:prstGeom prst="rect">
            <a:avLst/>
          </a:prstGeom>
        </p:spPr>
      </p:pic>
      <p:sp>
        <p:nvSpPr>
          <p:cNvPr id="23" name="文本框 22"/>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03</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515110" y="2961640"/>
            <a:ext cx="5395595" cy="9220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rgbClr val="9A000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实时分析实践</a:t>
            </a: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矩形 71"/>
          <p:cNvSpPr/>
          <p:nvPr/>
        </p:nvSpPr>
        <p:spPr>
          <a:xfrm>
            <a:off x="1514931" y="3910893"/>
            <a:ext cx="506527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dirty="0">
                <a:solidFill>
                  <a:srgbClr val="FFFFFF">
                    <a:lumMod val="50000"/>
                  </a:srgbClr>
                </a:solidFill>
                <a:latin typeface="Arial" panose="020B0604020202020204" pitchFamily="34" charset="0"/>
                <a:ea typeface="微软雅黑" panose="020B0503020204020204" pitchFamily="34" charset="-122"/>
                <a:cs typeface="+mn-ea"/>
                <a:sym typeface="Arial" panose="020B0604020202020204" pitchFamily="34" charset="0"/>
              </a:rPr>
              <a:t>Difficulty</a:t>
            </a:r>
            <a:r>
              <a:rPr lang="zh-CN" altLang="en-US" sz="2800" dirty="0">
                <a:solidFill>
                  <a:srgbClr val="FFFFFF">
                    <a:lumMod val="50000"/>
                  </a:srgb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800" dirty="0">
                <a:solidFill>
                  <a:srgbClr val="FFFFFF">
                    <a:lumMod val="50000"/>
                  </a:srgbClr>
                </a:solidFill>
                <a:latin typeface="Arial" panose="020B0604020202020204" pitchFamily="34" charset="0"/>
                <a:ea typeface="微软雅黑" panose="020B0503020204020204" pitchFamily="34" charset="-122"/>
                <a:cs typeface="+mn-ea"/>
                <a:sym typeface="Arial" panose="020B0604020202020204" pitchFamily="34" charset="0"/>
              </a:rPr>
              <a:t>and</a:t>
            </a:r>
            <a:r>
              <a:rPr lang="zh-CN" altLang="en-US" sz="2800" dirty="0">
                <a:solidFill>
                  <a:srgbClr val="FFFFFF">
                    <a:lumMod val="50000"/>
                  </a:srgb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800" dirty="0">
                <a:solidFill>
                  <a:srgbClr val="FFFFFF">
                    <a:lumMod val="50000"/>
                  </a:srgbClr>
                </a:solidFill>
                <a:latin typeface="Arial" panose="020B0604020202020204" pitchFamily="34" charset="0"/>
                <a:ea typeface="微软雅黑" panose="020B0503020204020204" pitchFamily="34" charset="-122"/>
                <a:cs typeface="+mn-ea"/>
                <a:sym typeface="Arial" panose="020B0604020202020204" pitchFamily="34" charset="0"/>
              </a:rPr>
              <a:t>solution</a:t>
            </a:r>
            <a:endParaRPr kumimoji="0" lang="zh-CN" altLang="en-US" sz="2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3.1 </a:t>
            </a:r>
            <a:r>
              <a:rPr lang="zh-CN" altLang="en-US" dirty="0">
                <a:sym typeface="Arial" panose="020B0604020202020204" pitchFamily="34" charset="0"/>
              </a:rPr>
              <a:t>部分环境配置</a:t>
            </a:r>
            <a:r>
              <a:rPr lang="en-US" altLang="zh-CN" dirty="0">
                <a:sym typeface="Arial" panose="020B0604020202020204" pitchFamily="34" charset="0"/>
              </a:rPr>
              <a:t>----Flume</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17</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文本框 2"/>
          <p:cNvSpPr txBox="1"/>
          <p:nvPr/>
        </p:nvSpPr>
        <p:spPr>
          <a:xfrm>
            <a:off x="678815" y="1494155"/>
            <a:ext cx="10842625" cy="4871085"/>
          </a:xfrm>
          <a:prstGeom prst="rect">
            <a:avLst/>
          </a:prstGeom>
          <a:noFill/>
        </p:spPr>
        <p:txBody>
          <a:bodyPr wrap="square" rtlCol="0">
            <a:noAutofit/>
          </a:bodyPr>
          <a:lstStyle/>
          <a:p>
            <a:pPr indent="457200" algn="l">
              <a:lnSpc>
                <a:spcPct val="125000"/>
              </a:lnSpc>
              <a:spcBef>
                <a:spcPts val="0"/>
              </a:spcBef>
              <a:spcAft>
                <a:spcPts val="0"/>
              </a:spcAft>
            </a:pP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p:cNvSpPr txBox="1"/>
          <p:nvPr/>
        </p:nvSpPr>
        <p:spPr>
          <a:xfrm>
            <a:off x="668655" y="1134110"/>
            <a:ext cx="10288270" cy="398780"/>
          </a:xfrm>
          <a:prstGeom prst="rect">
            <a:avLst/>
          </a:prstGeom>
          <a:noFill/>
        </p:spPr>
        <p:txBody>
          <a:bodyPr wrap="square" rtlCol="0">
            <a:spAutoFit/>
          </a:bodyPr>
          <a:lstStyle/>
          <a:p>
            <a:pPr marL="342900" indent="-342900" algn="just">
              <a:buFont typeface="Wingdings" panose="05000000000000000000" charset="0"/>
              <a:buChar char="Ø"/>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flume</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配置</a:t>
            </a:r>
          </a:p>
        </p:txBody>
      </p:sp>
      <p:pic>
        <p:nvPicPr>
          <p:cNvPr id="7" name="图片 6"/>
          <p:cNvPicPr>
            <a:picLocks noChangeAspect="1"/>
          </p:cNvPicPr>
          <p:nvPr>
            <p:custDataLst>
              <p:tags r:id="rId1"/>
            </p:custDataLst>
          </p:nvPr>
        </p:nvPicPr>
        <p:blipFill>
          <a:blip r:embed="rId5"/>
          <a:stretch>
            <a:fillRect/>
          </a:stretch>
        </p:blipFill>
        <p:spPr>
          <a:xfrm>
            <a:off x="1122680" y="1623060"/>
            <a:ext cx="4000500" cy="4434840"/>
          </a:xfrm>
          <a:prstGeom prst="rect">
            <a:avLst/>
          </a:prstGeom>
        </p:spPr>
      </p:pic>
      <p:sp>
        <p:nvSpPr>
          <p:cNvPr id="9" name="文本框 8"/>
          <p:cNvSpPr txBox="1"/>
          <p:nvPr/>
        </p:nvSpPr>
        <p:spPr>
          <a:xfrm>
            <a:off x="1614805" y="6170295"/>
            <a:ext cx="2263775" cy="39878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配置</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hadoop0</a:t>
            </a:r>
          </a:p>
        </p:txBody>
      </p:sp>
      <p:pic>
        <p:nvPicPr>
          <p:cNvPr id="10" name="图片 9"/>
          <p:cNvPicPr>
            <a:picLocks noChangeAspect="1"/>
          </p:cNvPicPr>
          <p:nvPr>
            <p:custDataLst>
              <p:tags r:id="rId2"/>
            </p:custDataLst>
          </p:nvPr>
        </p:nvPicPr>
        <p:blipFill>
          <a:blip r:embed="rId6"/>
          <a:srcRect b="6738"/>
          <a:stretch>
            <a:fillRect/>
          </a:stretch>
        </p:blipFill>
        <p:spPr>
          <a:xfrm>
            <a:off x="5964555" y="1532890"/>
            <a:ext cx="4789170" cy="4577715"/>
          </a:xfrm>
          <a:prstGeom prst="rect">
            <a:avLst/>
          </a:prstGeom>
        </p:spPr>
      </p:pic>
      <p:sp>
        <p:nvSpPr>
          <p:cNvPr id="11" name="文本框 10"/>
          <p:cNvSpPr txBox="1"/>
          <p:nvPr/>
        </p:nvSpPr>
        <p:spPr>
          <a:xfrm>
            <a:off x="6411999" y="6156481"/>
            <a:ext cx="3641725" cy="39878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配置</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hadoop1</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hadoop2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3.1 </a:t>
            </a:r>
            <a:r>
              <a:rPr lang="zh-CN" altLang="en-US" dirty="0">
                <a:sym typeface="Arial" panose="020B0604020202020204" pitchFamily="34" charset="0"/>
              </a:rPr>
              <a:t>部分环境配置</a:t>
            </a:r>
            <a:r>
              <a:rPr lang="en-US" altLang="zh-CN" dirty="0">
                <a:sym typeface="Arial" panose="020B0604020202020204" pitchFamily="34" charset="0"/>
              </a:rPr>
              <a:t>----Flume</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18</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文本框 2"/>
          <p:cNvSpPr txBox="1"/>
          <p:nvPr/>
        </p:nvSpPr>
        <p:spPr>
          <a:xfrm>
            <a:off x="678815" y="1494155"/>
            <a:ext cx="10842625" cy="4871085"/>
          </a:xfrm>
          <a:prstGeom prst="rect">
            <a:avLst/>
          </a:prstGeom>
          <a:noFill/>
        </p:spPr>
        <p:txBody>
          <a:bodyPr wrap="square" rtlCol="0">
            <a:noAutofit/>
          </a:bodyPr>
          <a:lstStyle/>
          <a:p>
            <a:pPr indent="457200" algn="l">
              <a:lnSpc>
                <a:spcPct val="125000"/>
              </a:lnSpc>
              <a:spcBef>
                <a:spcPts val="0"/>
              </a:spcBef>
              <a:spcAft>
                <a:spcPts val="0"/>
              </a:spcAft>
            </a:pP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p:cNvSpPr txBox="1"/>
          <p:nvPr/>
        </p:nvSpPr>
        <p:spPr>
          <a:xfrm>
            <a:off x="668655" y="1134110"/>
            <a:ext cx="10288270" cy="398780"/>
          </a:xfrm>
          <a:prstGeom prst="rect">
            <a:avLst/>
          </a:prstGeom>
          <a:noFill/>
        </p:spPr>
        <p:txBody>
          <a:bodyPr wrap="square" rtlCol="0">
            <a:spAutoFit/>
          </a:bodyPr>
          <a:lstStyle/>
          <a:p>
            <a:pPr marL="342900" indent="-342900" algn="just">
              <a:buFont typeface="Wingdings" panose="05000000000000000000" charset="0"/>
              <a:buChar char="Ø"/>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flume</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实时日志模拟脚本</a:t>
            </a:r>
          </a:p>
        </p:txBody>
      </p:sp>
      <p:pic>
        <p:nvPicPr>
          <p:cNvPr id="4" name="图片 3"/>
          <p:cNvPicPr>
            <a:picLocks noChangeAspect="1"/>
          </p:cNvPicPr>
          <p:nvPr/>
        </p:nvPicPr>
        <p:blipFill>
          <a:blip r:embed="rId3"/>
          <a:stretch>
            <a:fillRect/>
          </a:stretch>
        </p:blipFill>
        <p:spPr>
          <a:xfrm>
            <a:off x="1250315" y="1639570"/>
            <a:ext cx="8249285" cy="46024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3.1 </a:t>
            </a:r>
            <a:r>
              <a:rPr lang="zh-CN" altLang="en-US" dirty="0">
                <a:sym typeface="Arial" panose="020B0604020202020204" pitchFamily="34" charset="0"/>
              </a:rPr>
              <a:t>部分环境配置</a:t>
            </a:r>
            <a:r>
              <a:rPr lang="en-US" altLang="zh-CN" dirty="0">
                <a:sym typeface="Arial" panose="020B0604020202020204" pitchFamily="34" charset="0"/>
              </a:rPr>
              <a:t>----Kafka</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19</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文本框 2"/>
          <p:cNvSpPr txBox="1"/>
          <p:nvPr/>
        </p:nvSpPr>
        <p:spPr>
          <a:xfrm>
            <a:off x="678815" y="1494155"/>
            <a:ext cx="10842625" cy="4871085"/>
          </a:xfrm>
          <a:prstGeom prst="rect">
            <a:avLst/>
          </a:prstGeom>
          <a:noFill/>
        </p:spPr>
        <p:txBody>
          <a:bodyPr wrap="square" rtlCol="0">
            <a:noAutofit/>
          </a:bodyPr>
          <a:lstStyle/>
          <a:p>
            <a:pPr indent="457200" algn="l">
              <a:lnSpc>
                <a:spcPct val="125000"/>
              </a:lnSpc>
              <a:spcBef>
                <a:spcPts val="0"/>
              </a:spcBef>
              <a:spcAft>
                <a:spcPts val="0"/>
              </a:spcAft>
            </a:pP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p:cNvSpPr txBox="1"/>
          <p:nvPr/>
        </p:nvSpPr>
        <p:spPr>
          <a:xfrm>
            <a:off x="668655" y="1134110"/>
            <a:ext cx="10288270" cy="398780"/>
          </a:xfrm>
          <a:prstGeom prst="rect">
            <a:avLst/>
          </a:prstGeom>
          <a:noFill/>
        </p:spPr>
        <p:txBody>
          <a:bodyPr wrap="square" rtlCol="0">
            <a:spAutoFit/>
          </a:bodyPr>
          <a:lstStyle/>
          <a:p>
            <a:pPr marL="342900" indent="-342900" algn="just">
              <a:buFont typeface="Wingdings" panose="05000000000000000000" charset="0"/>
              <a:buChar char="Ø"/>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kafka</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集群</a:t>
            </a:r>
          </a:p>
        </p:txBody>
      </p:sp>
      <p:pic>
        <p:nvPicPr>
          <p:cNvPr id="6" name="图片 5"/>
          <p:cNvPicPr>
            <a:picLocks noChangeAspect="1"/>
          </p:cNvPicPr>
          <p:nvPr>
            <p:custDataLst>
              <p:tags r:id="rId1"/>
            </p:custDataLst>
          </p:nvPr>
        </p:nvPicPr>
        <p:blipFill>
          <a:blip r:embed="rId5"/>
          <a:srcRect l="-107" r="26321"/>
          <a:stretch>
            <a:fillRect/>
          </a:stretch>
        </p:blipFill>
        <p:spPr>
          <a:xfrm>
            <a:off x="4350385" y="1494155"/>
            <a:ext cx="7606665" cy="4724400"/>
          </a:xfrm>
          <a:prstGeom prst="rect">
            <a:avLst/>
          </a:prstGeom>
        </p:spPr>
      </p:pic>
      <p:sp>
        <p:nvSpPr>
          <p:cNvPr id="7" name="文本框 6"/>
          <p:cNvSpPr txBox="1"/>
          <p:nvPr/>
        </p:nvSpPr>
        <p:spPr>
          <a:xfrm>
            <a:off x="256540" y="1532890"/>
            <a:ext cx="4001770" cy="2553335"/>
          </a:xfrm>
          <a:prstGeom prst="rect">
            <a:avLst/>
          </a:prstGeom>
          <a:noFill/>
        </p:spPr>
        <p:txBody>
          <a:bodyPr wrap="square" rtlCol="0">
            <a:spAutoFit/>
          </a:bodyPr>
          <a:lstStyle/>
          <a:p>
            <a:pPr marL="342900" indent="-342900" algn="just">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创建</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Topic</a:t>
            </a:r>
          </a:p>
          <a:p>
            <a:pPr indent="0" algn="just">
              <a:buFont typeface="Arial" panose="020B0604020202020204" pitchFamily="34" charset="0"/>
              <a:buNone/>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kafka-topics.sh --create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lvl="1"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--zookeeper</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hadoop0:2181,hadoop1:2181,hadoop2:2181</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lvl="1"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--replication-factor 2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lvl="1"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--partitions 3</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 </a:t>
            </a:r>
          </a:p>
          <a:p>
            <a:pPr lvl="1" algn="l"/>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--topic test</a:t>
            </a:r>
          </a:p>
        </p:txBody>
      </p:sp>
      <p:sp>
        <p:nvSpPr>
          <p:cNvPr id="9" name="文本框 8"/>
          <p:cNvSpPr txBox="1"/>
          <p:nvPr>
            <p:custDataLst>
              <p:tags r:id="rId2"/>
            </p:custDataLst>
          </p:nvPr>
        </p:nvSpPr>
        <p:spPr>
          <a:xfrm>
            <a:off x="256540" y="4086225"/>
            <a:ext cx="4093845" cy="2553335"/>
          </a:xfrm>
          <a:prstGeom prst="rect">
            <a:avLst/>
          </a:prstGeom>
          <a:noFill/>
        </p:spPr>
        <p:txBody>
          <a:bodyPr wrap="square" rtlCol="0">
            <a:spAutoFit/>
          </a:bodyPr>
          <a:lstStyle/>
          <a:p>
            <a:pPr marL="342900" indent="-342900" algn="just">
              <a:buFont typeface="Arial" panose="020B0604020202020204" pitchFamily="34" charset="0"/>
              <a:buChar char="•"/>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创建消费者集群</a:t>
            </a:r>
          </a:p>
          <a:p>
            <a:pPr indent="0" algn="just">
              <a:buFont typeface="Arial" panose="020B0604020202020204" pitchFamily="34" charset="0"/>
              <a:buNone/>
            </a:pPr>
            <a:r>
              <a:rPr sz="2000" dirty="0">
                <a:latin typeface="Arial" panose="020B0604020202020204" pitchFamily="34" charset="0"/>
                <a:ea typeface="微软雅黑" panose="020B0503020204020204" pitchFamily="34" charset="-122"/>
                <a:cs typeface="+mn-ea"/>
                <a:sym typeface="Arial" panose="020B0604020202020204" pitchFamily="34" charset="0"/>
              </a:rPr>
              <a:t>kafka-console-consumer.sh </a:t>
            </a:r>
          </a:p>
          <a:p>
            <a:pPr lvl="1" indent="0" algn="l">
              <a:buFont typeface="Arial" panose="020B0604020202020204" pitchFamily="34" charset="0"/>
              <a:buNone/>
            </a:pPr>
            <a:r>
              <a:rPr sz="2000" dirty="0">
                <a:latin typeface="Arial" panose="020B0604020202020204" pitchFamily="34" charset="0"/>
                <a:ea typeface="微软雅黑" panose="020B0503020204020204" pitchFamily="34" charset="-122"/>
                <a:cs typeface="+mn-ea"/>
                <a:sym typeface="Arial" panose="020B0604020202020204" pitchFamily="34" charset="0"/>
              </a:rPr>
              <a:t>--bootstrap-server</a:t>
            </a:r>
            <a:r>
              <a:rPr lang="en-US" sz="2000" dirty="0">
                <a:latin typeface="Arial" panose="020B0604020202020204" pitchFamily="34" charset="0"/>
                <a:ea typeface="微软雅黑" panose="020B0503020204020204" pitchFamily="34" charset="-122"/>
                <a:cs typeface="+mn-ea"/>
                <a:sym typeface="Arial" panose="020B0604020202020204" pitchFamily="34" charset="0"/>
              </a:rPr>
              <a:t>   \</a:t>
            </a:r>
            <a:r>
              <a:rPr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hadoop0:2181,hadoop1:2181,hadoop2:2181</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a:p>
            <a:pPr lvl="1" indent="0" algn="l">
              <a:buFont typeface="Arial" panose="020B0604020202020204" pitchFamily="34" charset="0"/>
              <a:buNone/>
            </a:pPr>
            <a:r>
              <a:rPr sz="2000" dirty="0">
                <a:latin typeface="Arial" panose="020B0604020202020204" pitchFamily="34" charset="0"/>
                <a:ea typeface="微软雅黑" panose="020B0503020204020204" pitchFamily="34" charset="-122"/>
                <a:cs typeface="+mn-ea"/>
                <a:sym typeface="Arial" panose="020B0604020202020204" pitchFamily="34" charset="0"/>
              </a:rPr>
              <a:t>--topic test --from-beginning  </a:t>
            </a:r>
            <a:endParaRPr 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lvl="1" indent="0" algn="l">
              <a:buFont typeface="Arial" panose="020B0604020202020204" pitchFamily="34" charset="0"/>
              <a:buNone/>
            </a:pPr>
            <a:r>
              <a:rPr sz="2000" dirty="0">
                <a:latin typeface="Arial" panose="020B0604020202020204" pitchFamily="34" charset="0"/>
                <a:ea typeface="微软雅黑" panose="020B0503020204020204" pitchFamily="34" charset="-122"/>
                <a:cs typeface="+mn-ea"/>
                <a:sym typeface="Arial" panose="020B0604020202020204" pitchFamily="34" charset="0"/>
              </a:rPr>
              <a:t>--consumer-property group.id=test_group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占位符 38"/>
          <p:cNvSpPr>
            <a:spLocks noGrp="1"/>
          </p:cNvSpPr>
          <p:nvPr>
            <p:ph type="body" sz="quarter" idx="10"/>
          </p:nvPr>
        </p:nvSpPr>
        <p:spPr/>
        <p:txBody>
          <a:bodyPr>
            <a:normAutofit fontScale="97500"/>
          </a:bodyPr>
          <a:lstStyle/>
          <a:p>
            <a:r>
              <a:rPr lang="zh-CN" altLang="en-US" dirty="0">
                <a:sym typeface="Arial" panose="020B0604020202020204" pitchFamily="34" charset="0"/>
              </a:rPr>
              <a:t>项目背景</a:t>
            </a:r>
          </a:p>
        </p:txBody>
      </p:sp>
      <p:sp>
        <p:nvSpPr>
          <p:cNvPr id="40" name="文本占位符 39"/>
          <p:cNvSpPr>
            <a:spLocks noGrp="1"/>
          </p:cNvSpPr>
          <p:nvPr>
            <p:ph type="body" sz="quarter" idx="11"/>
          </p:nvPr>
        </p:nvSpPr>
        <p:spPr/>
        <p:txBody>
          <a:bodyPr>
            <a:normAutofit fontScale="97500"/>
          </a:bodyPr>
          <a:lstStyle/>
          <a:p>
            <a:pPr algn="l">
              <a:buClrTx/>
              <a:buSzTx/>
            </a:pPr>
            <a:r>
              <a:rPr lang="zh-CN" altLang="en-US" dirty="0">
                <a:sym typeface="Arial" panose="020B0604020202020204" pitchFamily="34" charset="0"/>
              </a:rPr>
              <a:t>集群架构</a:t>
            </a:r>
          </a:p>
        </p:txBody>
      </p:sp>
      <p:sp>
        <p:nvSpPr>
          <p:cNvPr id="41" name="文本占位符 40"/>
          <p:cNvSpPr>
            <a:spLocks noGrp="1"/>
          </p:cNvSpPr>
          <p:nvPr>
            <p:ph type="body" sz="quarter" idx="12"/>
          </p:nvPr>
        </p:nvSpPr>
        <p:spPr/>
        <p:txBody>
          <a:bodyPr>
            <a:normAutofit fontScale="97500"/>
          </a:bodyPr>
          <a:lstStyle/>
          <a:p>
            <a:pPr algn="l">
              <a:buClrTx/>
              <a:buSzTx/>
            </a:pPr>
            <a:r>
              <a:rPr lang="zh-CN" altLang="en-US" dirty="0">
                <a:sym typeface="Arial" panose="020B0604020202020204" pitchFamily="34" charset="0"/>
              </a:rPr>
              <a:t>实时分析实践</a:t>
            </a:r>
          </a:p>
        </p:txBody>
      </p:sp>
      <p:sp>
        <p:nvSpPr>
          <p:cNvPr id="42" name="文本占位符 41"/>
          <p:cNvSpPr>
            <a:spLocks noGrp="1"/>
          </p:cNvSpPr>
          <p:nvPr>
            <p:ph type="body" sz="quarter" idx="14"/>
          </p:nvPr>
        </p:nvSpPr>
        <p:spPr/>
        <p:txBody>
          <a:bodyPr>
            <a:normAutofit/>
          </a:bodyPr>
          <a:lstStyle/>
          <a:p>
            <a:pPr algn="l">
              <a:buClrTx/>
              <a:buSzTx/>
            </a:pPr>
            <a:r>
              <a:rPr lang="zh-CN" altLang="en-US" dirty="0">
                <a:sym typeface="Arial" panose="020B0604020202020204" pitchFamily="34" charset="0"/>
              </a:rPr>
              <a:t>团队分工</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3.1 </a:t>
            </a:r>
            <a:r>
              <a:rPr lang="zh-CN" altLang="en-US" dirty="0">
                <a:sym typeface="Arial" panose="020B0604020202020204" pitchFamily="34" charset="0"/>
              </a:rPr>
              <a:t>部分环境配置</a:t>
            </a:r>
            <a:r>
              <a:rPr lang="en-US" altLang="zh-CN" dirty="0">
                <a:sym typeface="Arial" panose="020B0604020202020204" pitchFamily="34" charset="0"/>
              </a:rPr>
              <a:t>----Spark Streaming</a:t>
            </a:r>
            <a:endParaRPr dirty="0">
              <a:sym typeface="Arial" panose="020B0604020202020204" pitchFamily="34" charset="0"/>
            </a:endParaRP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20</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5" name="文本框 4"/>
          <p:cNvSpPr txBox="1"/>
          <p:nvPr/>
        </p:nvSpPr>
        <p:spPr>
          <a:xfrm>
            <a:off x="668655" y="1134110"/>
            <a:ext cx="10288270" cy="398780"/>
          </a:xfrm>
          <a:prstGeom prst="rect">
            <a:avLst/>
          </a:prstGeom>
          <a:noFill/>
        </p:spPr>
        <p:txBody>
          <a:bodyPr wrap="square" rtlCol="0">
            <a:spAutoFit/>
          </a:bodyPr>
          <a:lstStyle/>
          <a:p>
            <a:pPr marL="342900" indent="-342900" algn="just">
              <a:buFont typeface="Wingdings" panose="05000000000000000000" charset="0"/>
              <a:buChar char="Ø"/>
            </a:pP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数据清洗</a:t>
            </a:r>
          </a:p>
        </p:txBody>
      </p:sp>
      <p:pic>
        <p:nvPicPr>
          <p:cNvPr id="6" name="图片 5"/>
          <p:cNvPicPr>
            <a:picLocks noChangeAspect="1"/>
          </p:cNvPicPr>
          <p:nvPr/>
        </p:nvPicPr>
        <p:blipFill>
          <a:blip r:embed="rId3"/>
          <a:stretch>
            <a:fillRect/>
          </a:stretch>
        </p:blipFill>
        <p:spPr>
          <a:xfrm>
            <a:off x="259567" y="1627027"/>
            <a:ext cx="5636350" cy="5153659"/>
          </a:xfrm>
          <a:prstGeom prst="rect">
            <a:avLst/>
          </a:prstGeom>
        </p:spPr>
      </p:pic>
      <p:pic>
        <p:nvPicPr>
          <p:cNvPr id="10" name="图片 9"/>
          <p:cNvPicPr>
            <a:picLocks noChangeAspect="1"/>
          </p:cNvPicPr>
          <p:nvPr/>
        </p:nvPicPr>
        <p:blipFill>
          <a:blip r:embed="rId4"/>
          <a:stretch>
            <a:fillRect/>
          </a:stretch>
        </p:blipFill>
        <p:spPr>
          <a:xfrm>
            <a:off x="6134436" y="1980517"/>
            <a:ext cx="6018806" cy="1656301"/>
          </a:xfrm>
          <a:prstGeom prst="rect">
            <a:avLst/>
          </a:prstGeom>
        </p:spPr>
      </p:pic>
      <p:pic>
        <p:nvPicPr>
          <p:cNvPr id="11" name="图片 10"/>
          <p:cNvPicPr>
            <a:picLocks noChangeAspect="1"/>
          </p:cNvPicPr>
          <p:nvPr/>
        </p:nvPicPr>
        <p:blipFill>
          <a:blip r:embed="rId5"/>
          <a:stretch>
            <a:fillRect/>
          </a:stretch>
        </p:blipFill>
        <p:spPr>
          <a:xfrm>
            <a:off x="6134436" y="3935413"/>
            <a:ext cx="6009299" cy="228874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3.1 </a:t>
            </a:r>
            <a:r>
              <a:rPr lang="zh-CN" altLang="en-US" dirty="0">
                <a:sym typeface="Arial" panose="020B0604020202020204" pitchFamily="34" charset="0"/>
              </a:rPr>
              <a:t>部分环境配置</a:t>
            </a:r>
            <a:r>
              <a:rPr lang="en-US" altLang="zh-CN" dirty="0">
                <a:sym typeface="Arial" panose="020B0604020202020204" pitchFamily="34" charset="0"/>
              </a:rPr>
              <a:t>----HBase</a:t>
            </a:r>
            <a:r>
              <a:rPr dirty="0">
                <a:sym typeface="Arial" panose="020B0604020202020204" pitchFamily="34" charset="0"/>
              </a:rPr>
              <a:t>数据更新</a:t>
            </a: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21</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文本框 2"/>
          <p:cNvSpPr txBox="1"/>
          <p:nvPr/>
        </p:nvSpPr>
        <p:spPr>
          <a:xfrm>
            <a:off x="678815" y="1494155"/>
            <a:ext cx="10842625" cy="4871085"/>
          </a:xfrm>
          <a:prstGeom prst="rect">
            <a:avLst/>
          </a:prstGeom>
          <a:noFill/>
        </p:spPr>
        <p:txBody>
          <a:bodyPr wrap="square" rtlCol="0">
            <a:noAutofit/>
          </a:bodyPr>
          <a:lstStyle/>
          <a:p>
            <a:pPr indent="457200" algn="l">
              <a:lnSpc>
                <a:spcPct val="125000"/>
              </a:lnSpc>
              <a:spcBef>
                <a:spcPts val="0"/>
              </a:spcBef>
              <a:spcAft>
                <a:spcPts val="0"/>
              </a:spcAft>
            </a:pP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p:cNvSpPr txBox="1"/>
          <p:nvPr/>
        </p:nvSpPr>
        <p:spPr>
          <a:xfrm>
            <a:off x="668655" y="1134110"/>
            <a:ext cx="10288270" cy="398780"/>
          </a:xfrm>
          <a:prstGeom prst="rect">
            <a:avLst/>
          </a:prstGeom>
          <a:noFill/>
        </p:spPr>
        <p:txBody>
          <a:bodyPr wrap="square" rtlCol="0">
            <a:spAutoFit/>
          </a:bodyPr>
          <a:lstStyle/>
          <a:p>
            <a:pPr marL="342900" indent="-342900" algn="just">
              <a:buFont typeface="Wingdings" panose="05000000000000000000" charset="0"/>
              <a:buChar char="Ø"/>
            </a:pPr>
            <a:r>
              <a:rPr lang="en-US" altLang="zh-CN" sz="2000" b="1" dirty="0">
                <a:latin typeface="Arial" panose="020B0604020202020204" pitchFamily="34" charset="0"/>
                <a:ea typeface="微软雅黑" panose="020B0503020204020204" pitchFamily="34" charset="-122"/>
                <a:cs typeface="+mn-ea"/>
                <a:sym typeface="Arial" panose="020B0604020202020204" pitchFamily="34" charset="0"/>
              </a:rPr>
              <a:t>HBase</a:t>
            </a:r>
            <a:r>
              <a:rPr lang="zh-CN" altLang="en-US" sz="2000" b="1" dirty="0">
                <a:latin typeface="Arial" panose="020B0604020202020204" pitchFamily="34" charset="0"/>
                <a:ea typeface="微软雅黑" panose="020B0503020204020204" pitchFamily="34" charset="-122"/>
                <a:cs typeface="+mn-ea"/>
                <a:sym typeface="Arial" panose="020B0604020202020204" pitchFamily="34" charset="0"/>
              </a:rPr>
              <a:t>工具类</a:t>
            </a:r>
          </a:p>
        </p:txBody>
      </p:sp>
      <p:pic>
        <p:nvPicPr>
          <p:cNvPr id="6" name="图片 5"/>
          <p:cNvPicPr>
            <a:picLocks noChangeAspect="1"/>
          </p:cNvPicPr>
          <p:nvPr>
            <p:custDataLst>
              <p:tags r:id="rId1"/>
            </p:custDataLst>
          </p:nvPr>
        </p:nvPicPr>
        <p:blipFill>
          <a:blip r:embed="rId5"/>
          <a:srcRect r="30276" b="4873"/>
          <a:stretch>
            <a:fillRect/>
          </a:stretch>
        </p:blipFill>
        <p:spPr>
          <a:xfrm>
            <a:off x="443230" y="1805940"/>
            <a:ext cx="5614035" cy="3458845"/>
          </a:xfrm>
          <a:prstGeom prst="rect">
            <a:avLst/>
          </a:prstGeom>
        </p:spPr>
      </p:pic>
      <p:pic>
        <p:nvPicPr>
          <p:cNvPr id="7" name="图片 6"/>
          <p:cNvPicPr>
            <a:picLocks noChangeAspect="1"/>
          </p:cNvPicPr>
          <p:nvPr>
            <p:custDataLst>
              <p:tags r:id="rId2"/>
            </p:custDataLst>
          </p:nvPr>
        </p:nvPicPr>
        <p:blipFill>
          <a:blip r:embed="rId6"/>
          <a:stretch>
            <a:fillRect/>
          </a:stretch>
        </p:blipFill>
        <p:spPr>
          <a:xfrm>
            <a:off x="6460490" y="1805940"/>
            <a:ext cx="5535295" cy="3426460"/>
          </a:xfrm>
          <a:prstGeom prst="rect">
            <a:avLst/>
          </a:prstGeom>
        </p:spPr>
      </p:pic>
      <p:sp>
        <p:nvSpPr>
          <p:cNvPr id="9" name="文本框 8"/>
          <p:cNvSpPr txBox="1"/>
          <p:nvPr/>
        </p:nvSpPr>
        <p:spPr>
          <a:xfrm>
            <a:off x="1748790" y="5521960"/>
            <a:ext cx="2294255" cy="39878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数据查询接口</a:t>
            </a:r>
          </a:p>
        </p:txBody>
      </p:sp>
      <p:sp>
        <p:nvSpPr>
          <p:cNvPr id="10" name="文本框 9"/>
          <p:cNvSpPr txBox="1"/>
          <p:nvPr/>
        </p:nvSpPr>
        <p:spPr>
          <a:xfrm>
            <a:off x="7932420" y="5521960"/>
            <a:ext cx="2747010" cy="39878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数据更新接口</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22</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3.2 Spark</a:t>
            </a:r>
            <a:r>
              <a:rPr lang="zh-CN" altLang="en-US" dirty="0">
                <a:sym typeface="Arial" panose="020B0604020202020204" pitchFamily="34" charset="0"/>
              </a:rPr>
              <a:t>实时数据分析</a:t>
            </a:r>
          </a:p>
        </p:txBody>
      </p:sp>
      <p:sp>
        <p:nvSpPr>
          <p:cNvPr id="3" name="文本占位符 2"/>
          <p:cNvSpPr>
            <a:spLocks noGrp="1"/>
          </p:cNvSpPr>
          <p:nvPr>
            <p:ph type="body" sz="quarter" idx="10"/>
          </p:nvPr>
        </p:nvSpPr>
        <p:spPr>
          <a:xfrm>
            <a:off x="442913" y="944610"/>
            <a:ext cx="9934478" cy="787080"/>
          </a:xfrm>
        </p:spPr>
        <p:txBody>
          <a:bodyPr>
            <a:normAutofit/>
          </a:bodyPr>
          <a:lstStyle/>
          <a:p>
            <a:r>
              <a:rPr lang="zh-CN" altLang="en-US" dirty="0"/>
              <a:t>使用</a:t>
            </a:r>
            <a:r>
              <a:rPr lang="en-US" altLang="zh-CN" dirty="0"/>
              <a:t>Spark Streaming\Scala</a:t>
            </a:r>
            <a:r>
              <a:rPr lang="zh-CN" altLang="en-US" dirty="0"/>
              <a:t>实现日志实时分析</a:t>
            </a:r>
            <a:endParaRPr lang="en-US" altLang="zh-CN" dirty="0"/>
          </a:p>
          <a:p>
            <a:r>
              <a:rPr lang="zh-CN" altLang="en-US" dirty="0"/>
              <a:t>注：接下来的实时分析结果是对一个批次（</a:t>
            </a:r>
            <a:r>
              <a:rPr lang="en-US" altLang="zh-CN" dirty="0"/>
              <a:t>120</a:t>
            </a:r>
            <a:r>
              <a:rPr lang="zh-CN" altLang="en-US" dirty="0"/>
              <a:t>条）日志的分析结果</a:t>
            </a:r>
          </a:p>
        </p:txBody>
      </p:sp>
      <p:pic>
        <p:nvPicPr>
          <p:cNvPr id="3073"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700" y="3128632"/>
            <a:ext cx="5102748" cy="209647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圆角 5"/>
          <p:cNvSpPr/>
          <p:nvPr/>
        </p:nvSpPr>
        <p:spPr>
          <a:xfrm>
            <a:off x="442913" y="1852072"/>
            <a:ext cx="2483161" cy="40595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用户活跃度分析</a:t>
            </a:r>
          </a:p>
        </p:txBody>
      </p:sp>
      <p:sp>
        <p:nvSpPr>
          <p:cNvPr id="8" name="文本框 7"/>
          <p:cNvSpPr txBox="1"/>
          <p:nvPr/>
        </p:nvSpPr>
        <p:spPr>
          <a:xfrm>
            <a:off x="321677" y="5306444"/>
            <a:ext cx="5511232" cy="1015663"/>
          </a:xfrm>
          <a:prstGeom prst="rect">
            <a:avLst/>
          </a:prstGeom>
          <a:noFill/>
        </p:spPr>
        <p:txBody>
          <a:bodyPr wrap="square">
            <a:spAutoFit/>
          </a:bodyPr>
          <a:lstStyle/>
          <a:p>
            <a:r>
              <a:rPr lang="zh-CN" altLang="en-US" sz="2000" dirty="0"/>
              <a:t>结果显示，</a:t>
            </a:r>
            <a:r>
              <a:rPr lang="en-US" altLang="zh-CN" sz="2000" dirty="0"/>
              <a:t>40.77.167.129.20</a:t>
            </a:r>
            <a:r>
              <a:rPr lang="zh-CN" altLang="en-US" sz="2000" dirty="0"/>
              <a:t>的用户最近访问最为频繁，在最近</a:t>
            </a:r>
            <a:r>
              <a:rPr lang="en-US" altLang="zh-CN" sz="2000" dirty="0"/>
              <a:t>120</a:t>
            </a:r>
            <a:r>
              <a:rPr lang="zh-CN" altLang="en-US" sz="2000" dirty="0"/>
              <a:t>次请求中，它占了</a:t>
            </a:r>
            <a:r>
              <a:rPr lang="en-US" altLang="zh-CN" sz="2000" dirty="0"/>
              <a:t>20</a:t>
            </a:r>
            <a:r>
              <a:rPr lang="zh-CN" altLang="en-US" sz="2000" dirty="0"/>
              <a:t>次。可以看出其目前可能具有强烈的购买意向</a:t>
            </a:r>
          </a:p>
        </p:txBody>
      </p:sp>
      <p:pic>
        <p:nvPicPr>
          <p:cNvPr id="10" name="图片 9"/>
          <p:cNvPicPr>
            <a:picLocks noChangeAspect="1"/>
          </p:cNvPicPr>
          <p:nvPr>
            <p:custDataLst>
              <p:tags r:id="rId1"/>
            </p:custDataLst>
          </p:nvPr>
        </p:nvPicPr>
        <p:blipFill>
          <a:blip r:embed="rId5"/>
          <a:stretch>
            <a:fillRect/>
          </a:stretch>
        </p:blipFill>
        <p:spPr>
          <a:xfrm>
            <a:off x="7075111" y="3036906"/>
            <a:ext cx="3302280" cy="2395157"/>
          </a:xfrm>
          <a:prstGeom prst="rect">
            <a:avLst/>
          </a:prstGeom>
        </p:spPr>
      </p:pic>
      <p:sp>
        <p:nvSpPr>
          <p:cNvPr id="11" name="文本框 10"/>
          <p:cNvSpPr txBox="1"/>
          <p:nvPr/>
        </p:nvSpPr>
        <p:spPr>
          <a:xfrm>
            <a:off x="442913" y="2329020"/>
            <a:ext cx="6243058" cy="707886"/>
          </a:xfrm>
          <a:prstGeom prst="rect">
            <a:avLst/>
          </a:prstGeom>
          <a:noFill/>
        </p:spPr>
        <p:txBody>
          <a:bodyPr wrap="square" rtlCol="0">
            <a:spAutoFit/>
          </a:bodyPr>
          <a:lstStyle/>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主要包含两部分：</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（一）统计分析最近请求中的活跃用户</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p:cNvSpPr txBox="1"/>
          <p:nvPr/>
        </p:nvSpPr>
        <p:spPr>
          <a:xfrm>
            <a:off x="6685971" y="2394133"/>
            <a:ext cx="6097604" cy="369332"/>
          </a:xfrm>
          <a:prstGeom prst="rect">
            <a:avLst/>
          </a:prstGeom>
          <a:noFill/>
        </p:spPr>
        <p:txBody>
          <a:bodyPr wrap="square">
            <a:spAutoFit/>
          </a:bodyPr>
          <a:lstStyle/>
          <a:p>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（二）统计累积的最活跃的用户</a:t>
            </a:r>
            <a:endParaRPr lang="en-US" sz="1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文本框 13"/>
          <p:cNvSpPr txBox="1"/>
          <p:nvPr/>
        </p:nvSpPr>
        <p:spPr>
          <a:xfrm>
            <a:off x="6450404" y="5474582"/>
            <a:ext cx="5511232" cy="1015663"/>
          </a:xfrm>
          <a:prstGeom prst="rect">
            <a:avLst/>
          </a:prstGeom>
          <a:noFill/>
        </p:spPr>
        <p:txBody>
          <a:bodyPr wrap="square">
            <a:spAutoFit/>
          </a:bodyPr>
          <a:lstStyle/>
          <a:p>
            <a:r>
              <a:rPr lang="zh-CN" altLang="en-US" sz="2000" dirty="0"/>
              <a:t>结果显示，</a:t>
            </a:r>
            <a:r>
              <a:rPr lang="en-US" altLang="zh-CN" sz="2000" dirty="0"/>
              <a:t>66.249.66.194</a:t>
            </a:r>
            <a:r>
              <a:rPr lang="zh-CN" altLang="en-US" sz="2000" dirty="0"/>
              <a:t>的用户访问网站次数最多，在</a:t>
            </a:r>
            <a:r>
              <a:rPr lang="en-US" altLang="zh-CN" sz="2000" dirty="0"/>
              <a:t>Top10</a:t>
            </a:r>
            <a:r>
              <a:rPr lang="zh-CN" altLang="en-US" sz="2000" dirty="0"/>
              <a:t>的用户中其请求占比</a:t>
            </a:r>
            <a:r>
              <a:rPr lang="en-US" altLang="zh-CN" sz="2000" dirty="0"/>
              <a:t>28%</a:t>
            </a:r>
            <a:r>
              <a:rPr lang="zh-CN" altLang="en-US" sz="2000" dirty="0"/>
              <a:t>，是铁杆用户</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23</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3.2 Spark</a:t>
            </a:r>
            <a:r>
              <a:rPr lang="zh-CN" altLang="en-US" dirty="0">
                <a:sym typeface="Arial" panose="020B0604020202020204" pitchFamily="34" charset="0"/>
              </a:rPr>
              <a:t>实时数据分析</a:t>
            </a:r>
          </a:p>
        </p:txBody>
      </p:sp>
      <p:sp>
        <p:nvSpPr>
          <p:cNvPr id="3" name="文本占位符 2"/>
          <p:cNvSpPr>
            <a:spLocks noGrp="1"/>
          </p:cNvSpPr>
          <p:nvPr>
            <p:ph type="body" sz="quarter" idx="10"/>
          </p:nvPr>
        </p:nvSpPr>
        <p:spPr/>
        <p:txBody>
          <a:bodyPr>
            <a:noAutofit/>
          </a:bodyPr>
          <a:lstStyle/>
          <a:p>
            <a:r>
              <a:rPr dirty="0">
                <a:sym typeface="+mn-ea"/>
              </a:rPr>
              <a:t>使用</a:t>
            </a:r>
            <a:r>
              <a:rPr lang="en-US" altLang="zh-CN" dirty="0"/>
              <a:t>Spark Streaming</a:t>
            </a:r>
            <a:r>
              <a:rPr lang="en-US" altLang="zh-CN" dirty="0">
                <a:sym typeface="+mn-ea"/>
              </a:rPr>
              <a:t>\Scala</a:t>
            </a:r>
            <a:r>
              <a:rPr dirty="0">
                <a:sym typeface="+mn-ea"/>
              </a:rPr>
              <a:t>实现日志实时分析</a:t>
            </a:r>
            <a:endParaRPr lang="zh-CN" altLang="en-US" dirty="0">
              <a:sym typeface="+mn-ea"/>
            </a:endParaRPr>
          </a:p>
        </p:txBody>
      </p:sp>
      <p:sp>
        <p:nvSpPr>
          <p:cNvPr id="5" name="Rectangle 2"/>
          <p:cNvSpPr>
            <a:spLocks noChangeArrowheads="1"/>
          </p:cNvSpPr>
          <p:nvPr/>
        </p:nvSpPr>
        <p:spPr bwMode="auto">
          <a:xfrm>
            <a:off x="898071" y="2113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矩形: 圆角 5"/>
          <p:cNvSpPr/>
          <p:nvPr/>
        </p:nvSpPr>
        <p:spPr>
          <a:xfrm>
            <a:off x="492972" y="1645179"/>
            <a:ext cx="2887141" cy="61365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URL</a:t>
            </a:r>
            <a:r>
              <a:rPr lang="zh-CN" altLang="en-US" sz="20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请求状态码统计</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330752" y="4298890"/>
            <a:ext cx="5133613" cy="707886"/>
          </a:xfrm>
          <a:prstGeom prst="rect">
            <a:avLst/>
          </a:prstGeom>
          <a:noFill/>
        </p:spPr>
        <p:txBody>
          <a:bodyPr wrap="square">
            <a:spAutoFit/>
          </a:bodyPr>
          <a:lstStyle/>
          <a:p>
            <a:r>
              <a:rPr lang="zh-CN" altLang="en-US" sz="2000" dirty="0"/>
              <a:t>结果显示，</a:t>
            </a:r>
            <a:r>
              <a:rPr lang="zh-CN" altLang="en-US" sz="2000" b="0" i="0" dirty="0">
                <a:solidFill>
                  <a:srgbClr val="374151"/>
                </a:solidFill>
                <a:effectLst/>
                <a:latin typeface="Söhne"/>
              </a:rPr>
              <a:t>大多数请求被成功处理，只有少数请求因资源未找到或被重定向而未完成。</a:t>
            </a:r>
            <a:endParaRPr lang="zh-CN" altLang="en-US" sz="2000" dirty="0"/>
          </a:p>
        </p:txBody>
      </p:sp>
      <p:pic>
        <p:nvPicPr>
          <p:cNvPr id="4097"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t="1" r="26148" b="-1358"/>
          <a:stretch>
            <a:fillRect/>
          </a:stretch>
        </p:blipFill>
        <p:spPr bwMode="auto">
          <a:xfrm>
            <a:off x="392407" y="2770282"/>
            <a:ext cx="4562224" cy="1066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ChangeArrowheads="1"/>
          </p:cNvSpPr>
          <p:nvPr/>
        </p:nvSpPr>
        <p:spPr bwMode="auto">
          <a:xfrm>
            <a:off x="767443" y="2871236"/>
            <a:ext cx="110321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078" y="2720643"/>
            <a:ext cx="6067425" cy="10668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圆角 10"/>
          <p:cNvSpPr/>
          <p:nvPr/>
        </p:nvSpPr>
        <p:spPr>
          <a:xfrm>
            <a:off x="5862156" y="1633461"/>
            <a:ext cx="3143635" cy="5679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URL</a:t>
            </a:r>
            <a:r>
              <a:rPr lang="zh-CN" altLang="en-US" sz="20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请求</a:t>
            </a:r>
            <a:r>
              <a:rPr lang="en-US" altLang="zh-CN" sz="20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HTTP</a:t>
            </a:r>
            <a:r>
              <a:rPr lang="zh-CN" altLang="en-US" sz="20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版本统计</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文本框 16"/>
          <p:cNvSpPr txBox="1"/>
          <p:nvPr/>
        </p:nvSpPr>
        <p:spPr>
          <a:xfrm>
            <a:off x="6183252" y="4306687"/>
            <a:ext cx="6097604" cy="400110"/>
          </a:xfrm>
          <a:prstGeom prst="rect">
            <a:avLst/>
          </a:prstGeom>
          <a:noFill/>
        </p:spPr>
        <p:txBody>
          <a:bodyPr wrap="square">
            <a:spAutoFit/>
          </a:bodyPr>
          <a:lstStyle/>
          <a:p>
            <a:r>
              <a:rPr lang="en-US" sz="2000" dirty="0" err="1"/>
              <a:t>大多数请求都使用了HTTP</a:t>
            </a:r>
            <a:r>
              <a:rPr lang="en-US" sz="2000" dirty="0"/>
              <a:t>/1.1版本</a:t>
            </a:r>
          </a:p>
        </p:txBody>
      </p:sp>
      <p:sp>
        <p:nvSpPr>
          <p:cNvPr id="19" name="文本框 18"/>
          <p:cNvSpPr txBox="1"/>
          <p:nvPr/>
        </p:nvSpPr>
        <p:spPr>
          <a:xfrm>
            <a:off x="241625" y="5407027"/>
            <a:ext cx="11507366" cy="1015663"/>
          </a:xfrm>
          <a:prstGeom prst="rect">
            <a:avLst/>
          </a:prstGeom>
          <a:noFill/>
        </p:spPr>
        <p:txBody>
          <a:bodyPr wrap="square">
            <a:spAutoFit/>
          </a:bodyPr>
          <a:lstStyle/>
          <a:p>
            <a:r>
              <a:rPr lang="zh-CN" altLang="en-US" sz="2000" b="0" i="0" dirty="0">
                <a:solidFill>
                  <a:srgbClr val="374151"/>
                </a:solidFill>
                <a:effectLst/>
                <a:latin typeface="Söhne"/>
              </a:rPr>
              <a:t> </a:t>
            </a:r>
            <a:r>
              <a:rPr lang="en-US" altLang="zh-CN" sz="2000" b="0" i="0" dirty="0">
                <a:solidFill>
                  <a:srgbClr val="374151"/>
                </a:solidFill>
                <a:effectLst/>
                <a:latin typeface="Söhne"/>
              </a:rPr>
              <a:t>- </a:t>
            </a:r>
            <a:r>
              <a:rPr lang="zh-CN" altLang="en-US" sz="2000" b="0" i="0" dirty="0">
                <a:solidFill>
                  <a:srgbClr val="374151"/>
                </a:solidFill>
                <a:effectLst/>
                <a:latin typeface="Söhne"/>
              </a:rPr>
              <a:t>这些信息可以反映了服务器运行状况。如果</a:t>
            </a:r>
            <a:r>
              <a:rPr lang="en-US" altLang="zh-CN" sz="2000" dirty="0"/>
              <a:t>404</a:t>
            </a:r>
            <a:r>
              <a:rPr lang="zh-CN" altLang="en-US" sz="2000" b="0" i="0" dirty="0">
                <a:solidFill>
                  <a:srgbClr val="374151"/>
                </a:solidFill>
                <a:effectLst/>
                <a:latin typeface="Söhne"/>
              </a:rPr>
              <a:t>错误较多，那么可能需要检查网站上的链接或资源是否都正确配置。</a:t>
            </a:r>
            <a:endParaRPr lang="zh-CN" altLang="en-US" sz="2000" dirty="0"/>
          </a:p>
          <a:p>
            <a:endParaRPr lang="en-US" sz="2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24</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3.2 Spark</a:t>
            </a:r>
            <a:r>
              <a:rPr lang="zh-CN" altLang="en-US" dirty="0">
                <a:sym typeface="Arial" panose="020B0604020202020204" pitchFamily="34" charset="0"/>
              </a:rPr>
              <a:t>实时数据分析</a:t>
            </a:r>
          </a:p>
        </p:txBody>
      </p:sp>
      <p:sp>
        <p:nvSpPr>
          <p:cNvPr id="3" name="文本占位符 2"/>
          <p:cNvSpPr>
            <a:spLocks noGrp="1"/>
          </p:cNvSpPr>
          <p:nvPr>
            <p:ph type="body" sz="quarter" idx="10"/>
          </p:nvPr>
        </p:nvSpPr>
        <p:spPr/>
        <p:txBody>
          <a:bodyPr>
            <a:normAutofit/>
          </a:bodyPr>
          <a:lstStyle/>
          <a:p>
            <a:r>
              <a:rPr lang="zh-CN" altLang="en-US" dirty="0"/>
              <a:t>使用</a:t>
            </a:r>
            <a:r>
              <a:rPr lang="en-US" altLang="zh-CN" dirty="0"/>
              <a:t>Spark Streaming\Scala</a:t>
            </a:r>
            <a:r>
              <a:rPr lang="zh-CN" altLang="en-US" dirty="0"/>
              <a:t>编程实现日志实时分析</a:t>
            </a:r>
          </a:p>
        </p:txBody>
      </p:sp>
      <p:sp>
        <p:nvSpPr>
          <p:cNvPr id="5" name="Rectangle 2"/>
          <p:cNvSpPr>
            <a:spLocks noChangeArrowheads="1"/>
          </p:cNvSpPr>
          <p:nvPr/>
        </p:nvSpPr>
        <p:spPr bwMode="auto">
          <a:xfrm>
            <a:off x="898071" y="2113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矩形: 圆角 5"/>
          <p:cNvSpPr/>
          <p:nvPr/>
        </p:nvSpPr>
        <p:spPr>
          <a:xfrm>
            <a:off x="442913" y="1574352"/>
            <a:ext cx="2887141" cy="61365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URL</a:t>
            </a:r>
            <a:r>
              <a:rPr lang="zh-CN" altLang="en-US" sz="20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请求类型实时分析</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372277" y="4788320"/>
            <a:ext cx="11113781" cy="1631216"/>
          </a:xfrm>
          <a:prstGeom prst="rect">
            <a:avLst/>
          </a:prstGeom>
          <a:noFill/>
        </p:spPr>
        <p:txBody>
          <a:bodyPr wrap="square">
            <a:spAutoFit/>
          </a:bodyPr>
          <a:lstStyle/>
          <a:p>
            <a:r>
              <a:rPr lang="zh-CN" altLang="en-US" sz="2000" dirty="0"/>
              <a:t>条形图清晰地显示了这些请求方法的使用频率，其中</a:t>
            </a:r>
            <a:r>
              <a:rPr lang="en-US" altLang="zh-CN" sz="2000" dirty="0"/>
              <a:t>GET</a:t>
            </a:r>
            <a:r>
              <a:rPr lang="zh-CN" altLang="en-US" sz="2000" dirty="0"/>
              <a:t>请求远远多于其他类型的请求。</a:t>
            </a:r>
            <a:endParaRPr lang="en-US" altLang="zh-CN" sz="2000" dirty="0"/>
          </a:p>
          <a:p>
            <a:r>
              <a:rPr lang="zh-CN" altLang="en-US" sz="2000" b="1" dirty="0"/>
              <a:t>     </a:t>
            </a:r>
            <a:endParaRPr lang="en-US" altLang="zh-CN" sz="2000" b="1" dirty="0"/>
          </a:p>
          <a:p>
            <a:r>
              <a:rPr lang="zh-CN" altLang="en-US" sz="2000" b="1" dirty="0"/>
              <a:t>这个结果表明：</a:t>
            </a:r>
            <a:endParaRPr lang="zh-CN" altLang="en-US" sz="2000" dirty="0"/>
          </a:p>
          <a:p>
            <a:pPr marL="285750" indent="-285750">
              <a:buFont typeface="Arial" panose="020B0604020202020204" pitchFamily="34" charset="0"/>
              <a:buChar char="•"/>
            </a:pPr>
            <a:r>
              <a:rPr lang="zh-CN" altLang="en-US" sz="2000" dirty="0"/>
              <a:t>用户主要是浏览和检索信息，相对较少进行交互或提交数据。</a:t>
            </a:r>
            <a:endParaRPr lang="en-US" altLang="zh-CN" sz="2000" dirty="0"/>
          </a:p>
          <a:p>
            <a:pPr marL="285750" indent="-285750">
              <a:buFont typeface="Arial" panose="020B0604020202020204" pitchFamily="34" charset="0"/>
              <a:buChar char="•"/>
            </a:pPr>
            <a:r>
              <a:rPr lang="zh-CN" altLang="en-US" sz="2000" dirty="0"/>
              <a:t>最近的网站主要是内容展示为主，没有太多的数据变更</a:t>
            </a:r>
          </a:p>
        </p:txBody>
      </p:sp>
      <p:sp>
        <p:nvSpPr>
          <p:cNvPr id="7" name="Rectangle 2"/>
          <p:cNvSpPr>
            <a:spLocks noChangeArrowheads="1"/>
          </p:cNvSpPr>
          <p:nvPr/>
        </p:nvSpPr>
        <p:spPr bwMode="auto">
          <a:xfrm>
            <a:off x="767443" y="2871236"/>
            <a:ext cx="110321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p>
        </p:txBody>
      </p:sp>
      <p:sp>
        <p:nvSpPr>
          <p:cNvPr id="10" name="Rectangle 6"/>
          <p:cNvSpPr>
            <a:spLocks noChangeArrowheads="1"/>
          </p:cNvSpPr>
          <p:nvPr/>
        </p:nvSpPr>
        <p:spPr bwMode="auto">
          <a:xfrm>
            <a:off x="552994" y="42609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512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r="57143"/>
          <a:stretch>
            <a:fillRect/>
          </a:stretch>
        </p:blipFill>
        <p:spPr bwMode="auto">
          <a:xfrm>
            <a:off x="552994" y="2477755"/>
            <a:ext cx="5376174" cy="155257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14" name="图片 13"/>
          <p:cNvPicPr>
            <a:picLocks noChangeAspect="1"/>
          </p:cNvPicPr>
          <p:nvPr>
            <p:custDataLst>
              <p:tags r:id="rId1"/>
            </p:custDataLst>
          </p:nvPr>
        </p:nvPicPr>
        <p:blipFill>
          <a:blip r:embed="rId5"/>
          <a:stretch>
            <a:fillRect/>
          </a:stretch>
        </p:blipFill>
        <p:spPr>
          <a:xfrm>
            <a:off x="6786390" y="1388452"/>
            <a:ext cx="4206300" cy="327156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3.2 Spark</a:t>
            </a:r>
            <a:r>
              <a:rPr lang="zh-CN" altLang="en-US" dirty="0">
                <a:sym typeface="Arial" panose="020B0604020202020204" pitchFamily="34" charset="0"/>
              </a:rPr>
              <a:t>实时数据分析</a:t>
            </a:r>
          </a:p>
        </p:txBody>
      </p:sp>
      <p:sp>
        <p:nvSpPr>
          <p:cNvPr id="3" name="文本占位符 2"/>
          <p:cNvSpPr>
            <a:spLocks noGrp="1"/>
          </p:cNvSpPr>
          <p:nvPr>
            <p:ph type="body" sz="quarter" idx="10"/>
          </p:nvPr>
        </p:nvSpPr>
        <p:spPr>
          <a:xfrm>
            <a:off x="443230" y="944880"/>
            <a:ext cx="10178415" cy="381635"/>
          </a:xfrm>
        </p:spPr>
        <p:txBody>
          <a:bodyPr>
            <a:noAutofit/>
          </a:bodyPr>
          <a:lstStyle/>
          <a:p>
            <a:r>
              <a:rPr lang="zh-CN" altLang="en-US" dirty="0"/>
              <a:t>使用</a:t>
            </a:r>
            <a:r>
              <a:rPr lang="en-US" altLang="zh-CN" dirty="0"/>
              <a:t>Spark Streaming\Scala</a:t>
            </a:r>
            <a:r>
              <a:rPr lang="zh-CN" altLang="en-US" dirty="0"/>
              <a:t>编程实现日志实时分析</a:t>
            </a:r>
          </a:p>
        </p:txBody>
      </p:sp>
      <p:sp>
        <p:nvSpPr>
          <p:cNvPr id="5" name="Rectangle 2"/>
          <p:cNvSpPr>
            <a:spLocks noChangeArrowheads="1"/>
          </p:cNvSpPr>
          <p:nvPr/>
        </p:nvSpPr>
        <p:spPr bwMode="auto">
          <a:xfrm>
            <a:off x="898071" y="2113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矩形: 圆角 5"/>
          <p:cNvSpPr/>
          <p:nvPr/>
        </p:nvSpPr>
        <p:spPr>
          <a:xfrm>
            <a:off x="380461" y="1403553"/>
            <a:ext cx="5431068" cy="4448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t>PV(</a:t>
            </a:r>
            <a:r>
              <a:rPr lang="en-US" altLang="zh-CN" sz="2000" b="1" dirty="0" err="1"/>
              <a:t>PageView</a:t>
            </a:r>
            <a:r>
              <a:rPr lang="en-US" altLang="zh-CN" sz="2000" b="1" dirty="0"/>
              <a:t>): </a:t>
            </a:r>
            <a:r>
              <a:rPr lang="zh-CN" altLang="en-US" sz="2000" b="1" dirty="0"/>
              <a:t>页面访问量统计以及热度排行</a:t>
            </a:r>
          </a:p>
        </p:txBody>
      </p:sp>
      <p:sp>
        <p:nvSpPr>
          <p:cNvPr id="8" name="文本框 7"/>
          <p:cNvSpPr txBox="1"/>
          <p:nvPr/>
        </p:nvSpPr>
        <p:spPr>
          <a:xfrm>
            <a:off x="270783" y="5460551"/>
            <a:ext cx="11206395" cy="923330"/>
          </a:xfrm>
          <a:prstGeom prst="rect">
            <a:avLst/>
          </a:prstGeom>
          <a:noFill/>
        </p:spPr>
        <p:txBody>
          <a:bodyPr wrap="square">
            <a:spAutoFit/>
          </a:bodyPr>
          <a:lstStyle/>
          <a:p>
            <a:pPr marL="285750" indent="-285750">
              <a:buFont typeface="Arial" panose="020B0604020202020204" pitchFamily="34" charset="0"/>
              <a:buChar char="•"/>
            </a:pPr>
            <a:r>
              <a:rPr lang="zh-CN" altLang="en-US" dirty="0"/>
              <a:t>占据</a:t>
            </a:r>
            <a:r>
              <a:rPr lang="en-US" altLang="zh-CN" dirty="0"/>
              <a:t>PV</a:t>
            </a:r>
            <a:r>
              <a:rPr lang="zh-CN" altLang="en-US" dirty="0"/>
              <a:t>榜首的大部分都是商品的</a:t>
            </a:r>
            <a:r>
              <a:rPr lang="en-US" altLang="zh-CN" dirty="0"/>
              <a:t>URL</a:t>
            </a:r>
            <a:r>
              <a:rPr lang="zh-CN" altLang="en-US" dirty="0"/>
              <a:t>，基于此可以得知，大部分用户的主要浏览商品。</a:t>
            </a:r>
            <a:endParaRPr lang="en-US" altLang="zh-CN" dirty="0"/>
          </a:p>
          <a:p>
            <a:pPr marL="285750" indent="-285750">
              <a:buFont typeface="Arial" panose="020B0604020202020204" pitchFamily="34" charset="0"/>
              <a:buChar char="•"/>
            </a:pPr>
            <a:r>
              <a:rPr lang="en-US" altLang="zh-CN" dirty="0" err="1"/>
              <a:t>http_refer</a:t>
            </a:r>
            <a:r>
              <a:rPr lang="zh-CN" altLang="en-US" dirty="0"/>
              <a:t>中，从站外跳转过来的占最多数，此外，</a:t>
            </a:r>
            <a:r>
              <a:rPr lang="en-US" altLang="zh-CN" dirty="0"/>
              <a:t>Top10http_refer</a:t>
            </a:r>
            <a:r>
              <a:rPr lang="zh-CN" altLang="en-US" dirty="0"/>
              <a:t>中大部分是站内搜索，可以得知用户主要通过搜索功能来寻找商品</a:t>
            </a:r>
          </a:p>
        </p:txBody>
      </p:sp>
      <p:pic>
        <p:nvPicPr>
          <p:cNvPr id="4097" name="Picture 1"/>
          <p:cNvPicPr>
            <a:picLocks noChangeAspect="1" noChangeArrowheads="1"/>
          </p:cNvPicPr>
          <p:nvPr/>
        </p:nvPicPr>
        <p:blipFill rotWithShape="1">
          <a:blip r:embed="rId3"/>
          <a:srcRect l="-523" t="-1199" r="-277" b="3502"/>
          <a:stretch>
            <a:fillRect/>
          </a:stretch>
        </p:blipFill>
        <p:spPr bwMode="auto">
          <a:xfrm>
            <a:off x="1746552" y="1868705"/>
            <a:ext cx="7913848" cy="152038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ChangeArrowheads="1"/>
          </p:cNvSpPr>
          <p:nvPr/>
        </p:nvSpPr>
        <p:spPr bwMode="auto">
          <a:xfrm>
            <a:off x="767443" y="2871236"/>
            <a:ext cx="110321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p>
        </p:txBody>
      </p:sp>
      <p:sp>
        <p:nvSpPr>
          <p:cNvPr id="11" name="矩形: 圆角 10"/>
          <p:cNvSpPr/>
          <p:nvPr/>
        </p:nvSpPr>
        <p:spPr>
          <a:xfrm>
            <a:off x="442913" y="3578493"/>
            <a:ext cx="5431068" cy="3419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err="1"/>
              <a:t>http_referer</a:t>
            </a:r>
            <a:r>
              <a:rPr lang="zh-CN" altLang="en-US" sz="2000" b="1" dirty="0"/>
              <a:t>（来源网址）统计以及热度排行</a:t>
            </a:r>
          </a:p>
        </p:txBody>
      </p:sp>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6522" y="3932694"/>
            <a:ext cx="5739713" cy="147357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6"/>
          <p:cNvSpPr>
            <a:spLocks noChangeArrowheads="1"/>
          </p:cNvSpPr>
          <p:nvPr/>
        </p:nvSpPr>
        <p:spPr bwMode="auto">
          <a:xfrm>
            <a:off x="3629936" y="3678553"/>
            <a:ext cx="554388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26</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3.2 Spark</a:t>
            </a:r>
            <a:r>
              <a:rPr lang="zh-CN" altLang="en-US" dirty="0">
                <a:sym typeface="Arial" panose="020B0604020202020204" pitchFamily="34" charset="0"/>
              </a:rPr>
              <a:t>实时数据分析</a:t>
            </a:r>
          </a:p>
        </p:txBody>
      </p:sp>
      <p:sp>
        <p:nvSpPr>
          <p:cNvPr id="3" name="文本占位符 2"/>
          <p:cNvSpPr>
            <a:spLocks noGrp="1"/>
          </p:cNvSpPr>
          <p:nvPr>
            <p:ph type="body" sz="quarter" idx="10"/>
          </p:nvPr>
        </p:nvSpPr>
        <p:spPr/>
        <p:txBody>
          <a:bodyPr>
            <a:normAutofit/>
          </a:bodyPr>
          <a:lstStyle/>
          <a:p>
            <a:r>
              <a:rPr lang="zh-CN" altLang="en-US" dirty="0"/>
              <a:t>使用</a:t>
            </a:r>
            <a:r>
              <a:rPr lang="en-US" altLang="zh-CN" dirty="0"/>
              <a:t>Spark Streaming \Scala</a:t>
            </a:r>
            <a:r>
              <a:rPr lang="zh-CN" altLang="en-US" dirty="0"/>
              <a:t>编程实现日志实时分析</a:t>
            </a:r>
          </a:p>
        </p:txBody>
      </p:sp>
      <p:sp>
        <p:nvSpPr>
          <p:cNvPr id="6" name="矩形: 圆角 5"/>
          <p:cNvSpPr/>
          <p:nvPr/>
        </p:nvSpPr>
        <p:spPr>
          <a:xfrm>
            <a:off x="442912" y="1574353"/>
            <a:ext cx="3949473" cy="63074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用户代理及客户端配置统计分布</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175988" y="4296323"/>
            <a:ext cx="11840024" cy="2246769"/>
          </a:xfrm>
          <a:prstGeom prst="rect">
            <a:avLst/>
          </a:prstGeom>
          <a:noFill/>
        </p:spPr>
        <p:txBody>
          <a:bodyPr wrap="square">
            <a:spAutoFit/>
          </a:bodyPr>
          <a:lstStyle/>
          <a:p>
            <a:pPr marL="285750" indent="-285750">
              <a:buFont typeface="Arial" panose="020B0604020202020204" pitchFamily="34" charset="0"/>
              <a:buChar char="•"/>
            </a:pPr>
            <a:r>
              <a:rPr lang="zh-CN" altLang="en-US" sz="2000" dirty="0"/>
              <a:t>网站接收到来自多样化设备和操作系统的访问，其中</a:t>
            </a:r>
            <a:r>
              <a:rPr lang="en-US" altLang="zh-CN" sz="2000" dirty="0"/>
              <a:t>Linux(33.3%) </a:t>
            </a:r>
            <a:r>
              <a:rPr lang="zh-CN" altLang="en-US" sz="2000" dirty="0"/>
              <a:t>和</a:t>
            </a:r>
            <a:r>
              <a:rPr lang="en-US" altLang="zh-CN" sz="2000" dirty="0"/>
              <a:t>Windows(23.3%) </a:t>
            </a:r>
            <a:r>
              <a:rPr lang="zh-CN" altLang="en-US" sz="2000" dirty="0"/>
              <a:t>用户占主导，移动设备用户也很活跃。</a:t>
            </a:r>
            <a:endParaRPr lang="en-US" altLang="zh-CN" sz="2000" dirty="0"/>
          </a:p>
          <a:p>
            <a:pPr marL="285750" indent="-285750">
              <a:buFont typeface="Arial" panose="020B0604020202020204" pitchFamily="34" charset="0"/>
              <a:buChar char="•"/>
            </a:pPr>
            <a:endParaRPr lang="en-US" altLang="zh-CN" sz="2000" b="0" i="0" dirty="0">
              <a:solidFill>
                <a:srgbClr val="374151"/>
              </a:solidFill>
              <a:effectLst/>
              <a:latin typeface="Söhne"/>
            </a:endParaRPr>
          </a:p>
          <a:p>
            <a:pPr marL="285750" indent="-285750">
              <a:buFont typeface="Arial" panose="020B0604020202020204" pitchFamily="34" charset="0"/>
              <a:buChar char="•"/>
            </a:pPr>
            <a:r>
              <a:rPr lang="zh-CN" altLang="en-US" sz="2000" dirty="0"/>
              <a:t>最近批次的实时分析结果中可以看到：</a:t>
            </a:r>
          </a:p>
          <a:p>
            <a:pPr marL="742950" lvl="1" indent="-285750">
              <a:buFont typeface="Arial" panose="020B0604020202020204" pitchFamily="34" charset="0"/>
              <a:buChar char="•"/>
            </a:pPr>
            <a:r>
              <a:rPr lang="zh-CN" altLang="en-US" sz="2000" dirty="0"/>
              <a:t>搜索引擎爬虫（</a:t>
            </a:r>
            <a:r>
              <a:rPr lang="en-US" altLang="zh-CN" sz="2000" dirty="0"/>
              <a:t>Googlebot</a:t>
            </a:r>
            <a:r>
              <a:rPr lang="zh-CN" altLang="en-US" sz="2000" dirty="0"/>
              <a:t>和</a:t>
            </a:r>
            <a:r>
              <a:rPr lang="en-US" altLang="zh-CN" sz="2000" dirty="0" err="1"/>
              <a:t>bingbot</a:t>
            </a:r>
            <a:r>
              <a:rPr lang="zh-CN" altLang="en-US" sz="2000" dirty="0"/>
              <a:t>）非常活跃，网站内容被搜索引擎频繁爬取，很多用户进入网站是通过搜索引擎</a:t>
            </a:r>
            <a:endParaRPr lang="en-US" altLang="zh-CN" sz="2000" dirty="0"/>
          </a:p>
          <a:p>
            <a:pPr marL="742950" lvl="1" indent="-285750">
              <a:buFont typeface="Arial" panose="020B0604020202020204" pitchFamily="34" charset="0"/>
              <a:buChar char="•"/>
            </a:pPr>
            <a:endParaRPr lang="zh-CN" altLang="en-US" sz="2000" dirty="0"/>
          </a:p>
        </p:txBody>
      </p:sp>
      <p:sp>
        <p:nvSpPr>
          <p:cNvPr id="7" name="Rectangle 2"/>
          <p:cNvSpPr>
            <a:spLocks noChangeArrowheads="1"/>
          </p:cNvSpPr>
          <p:nvPr/>
        </p:nvSpPr>
        <p:spPr bwMode="auto">
          <a:xfrm>
            <a:off x="767443" y="2871236"/>
            <a:ext cx="110321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p>
        </p:txBody>
      </p:sp>
      <p:sp>
        <p:nvSpPr>
          <p:cNvPr id="10" name="Rectangle 6"/>
          <p:cNvSpPr>
            <a:spLocks noChangeArrowheads="1"/>
          </p:cNvSpPr>
          <p:nvPr/>
        </p:nvSpPr>
        <p:spPr bwMode="auto">
          <a:xfrm>
            <a:off x="552994" y="42609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13"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614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082" y="2346755"/>
            <a:ext cx="6874705" cy="183628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
          <p:cNvSpPr>
            <a:spLocks noChangeArrowheads="1"/>
          </p:cNvSpPr>
          <p:nvPr/>
        </p:nvSpPr>
        <p:spPr bwMode="auto">
          <a:xfrm>
            <a:off x="351976" y="2705607"/>
            <a:ext cx="4190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p>
        </p:txBody>
      </p:sp>
      <p:pic>
        <p:nvPicPr>
          <p:cNvPr id="12" name="图片 11"/>
          <p:cNvPicPr>
            <a:picLocks noChangeAspect="1"/>
          </p:cNvPicPr>
          <p:nvPr>
            <p:custDataLst>
              <p:tags r:id="rId1"/>
            </p:custDataLst>
          </p:nvPr>
        </p:nvPicPr>
        <p:blipFill>
          <a:blip r:embed="rId5"/>
          <a:stretch>
            <a:fillRect/>
          </a:stretch>
        </p:blipFill>
        <p:spPr>
          <a:xfrm>
            <a:off x="8309087" y="1187614"/>
            <a:ext cx="3379416" cy="29798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27</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3.2 Spark</a:t>
            </a:r>
            <a:r>
              <a:rPr lang="zh-CN" altLang="en-US" dirty="0">
                <a:sym typeface="Arial" panose="020B0604020202020204" pitchFamily="34" charset="0"/>
              </a:rPr>
              <a:t>实时数据分析</a:t>
            </a:r>
          </a:p>
        </p:txBody>
      </p:sp>
      <p:sp>
        <p:nvSpPr>
          <p:cNvPr id="3" name="文本占位符 2"/>
          <p:cNvSpPr>
            <a:spLocks noGrp="1"/>
          </p:cNvSpPr>
          <p:nvPr>
            <p:ph type="body" sz="quarter" idx="10"/>
          </p:nvPr>
        </p:nvSpPr>
        <p:spPr/>
        <p:txBody>
          <a:bodyPr>
            <a:normAutofit/>
          </a:bodyPr>
          <a:lstStyle/>
          <a:p>
            <a:r>
              <a:rPr lang="zh-CN" altLang="en-US" dirty="0"/>
              <a:t>使用</a:t>
            </a:r>
            <a:r>
              <a:rPr lang="en-US" altLang="zh-CN" dirty="0"/>
              <a:t>Spark Streaming \Scala</a:t>
            </a:r>
            <a:r>
              <a:rPr lang="zh-CN" altLang="en-US" dirty="0"/>
              <a:t>编程实现日志实时分析</a:t>
            </a:r>
          </a:p>
        </p:txBody>
      </p:sp>
      <p:sp>
        <p:nvSpPr>
          <p:cNvPr id="5" name="Rectangle 2"/>
          <p:cNvSpPr>
            <a:spLocks noChangeArrowheads="1"/>
          </p:cNvSpPr>
          <p:nvPr/>
        </p:nvSpPr>
        <p:spPr bwMode="auto">
          <a:xfrm>
            <a:off x="898071" y="21132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6" name="矩形: 圆角 5"/>
          <p:cNvSpPr/>
          <p:nvPr/>
        </p:nvSpPr>
        <p:spPr>
          <a:xfrm>
            <a:off x="442913" y="1574353"/>
            <a:ext cx="3475944" cy="5733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Time: </a:t>
            </a:r>
            <a:r>
              <a:rPr lang="zh-CN" altLang="en-US" sz="20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用户每小时</a:t>
            </a:r>
            <a:r>
              <a:rPr lang="en-US" altLang="zh-CN" sz="20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PV</a:t>
            </a:r>
            <a:r>
              <a:rPr lang="zh-CN" altLang="en-US" sz="2000" dirty="0">
                <a:solidFill>
                  <a:srgbClr val="FFFFFF"/>
                </a:solidFill>
                <a:latin typeface="Arial" panose="020B0604020202020204" pitchFamily="34" charset="0"/>
                <a:ea typeface="微软雅黑" panose="020B0503020204020204" pitchFamily="34" charset="-122"/>
                <a:cs typeface="+mn-ea"/>
                <a:sym typeface="Arial" panose="020B0604020202020204" pitchFamily="34" charset="0"/>
              </a:rPr>
              <a:t>的统计</a:t>
            </a:r>
          </a:p>
        </p:txBody>
      </p:sp>
      <p:sp>
        <p:nvSpPr>
          <p:cNvPr id="8" name="文本框 7"/>
          <p:cNvSpPr txBox="1"/>
          <p:nvPr/>
        </p:nvSpPr>
        <p:spPr>
          <a:xfrm>
            <a:off x="442913" y="4681330"/>
            <a:ext cx="6098720" cy="707886"/>
          </a:xfrm>
          <a:prstGeom prst="rect">
            <a:avLst/>
          </a:prstGeom>
          <a:noFill/>
        </p:spPr>
        <p:txBody>
          <a:bodyPr wrap="square">
            <a:spAutoFit/>
          </a:bodyPr>
          <a:lstStyle/>
          <a:p>
            <a:r>
              <a:rPr lang="zh-CN" altLang="en-US" sz="2000" dirty="0"/>
              <a:t>实时统计结果如上，最近一个批次中</a:t>
            </a:r>
            <a:r>
              <a:rPr lang="en-US" altLang="zh-CN" sz="2000" dirty="0"/>
              <a:t>IP</a:t>
            </a:r>
            <a:r>
              <a:rPr lang="zh-CN" altLang="en-US" sz="2000" dirty="0"/>
              <a:t>全部在</a:t>
            </a:r>
            <a:r>
              <a:rPr lang="en-US" altLang="zh-CN" sz="2000" dirty="0"/>
              <a:t>03</a:t>
            </a:r>
            <a:r>
              <a:rPr lang="zh-CN" altLang="en-US" sz="2000" dirty="0"/>
              <a:t>点，然后有</a:t>
            </a:r>
            <a:r>
              <a:rPr lang="en-US" altLang="zh-CN" sz="2000" dirty="0"/>
              <a:t>21</a:t>
            </a:r>
            <a:r>
              <a:rPr lang="zh-CN" altLang="en-US" sz="2000" dirty="0"/>
              <a:t>个用户进行了请求</a:t>
            </a:r>
          </a:p>
        </p:txBody>
      </p:sp>
      <p:sp>
        <p:nvSpPr>
          <p:cNvPr id="7" name="Rectangle 2"/>
          <p:cNvSpPr>
            <a:spLocks noChangeArrowheads="1"/>
          </p:cNvSpPr>
          <p:nvPr/>
        </p:nvSpPr>
        <p:spPr bwMode="auto">
          <a:xfrm>
            <a:off x="767443" y="2871236"/>
            <a:ext cx="1103215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p>
        </p:txBody>
      </p:sp>
      <p:sp>
        <p:nvSpPr>
          <p:cNvPr id="10" name="Rectangle 6"/>
          <p:cNvSpPr>
            <a:spLocks noChangeArrowheads="1"/>
          </p:cNvSpPr>
          <p:nvPr/>
        </p:nvSpPr>
        <p:spPr bwMode="auto">
          <a:xfrm>
            <a:off x="552994" y="42609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13" name="Rectangle 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11" name="图片 10"/>
          <p:cNvPicPr>
            <a:picLocks noChangeAspect="1"/>
          </p:cNvPicPr>
          <p:nvPr>
            <p:custDataLst>
              <p:tags r:id="rId1"/>
            </p:custDataLst>
          </p:nvPr>
        </p:nvPicPr>
        <p:blipFill>
          <a:blip r:embed="rId4"/>
          <a:stretch>
            <a:fillRect/>
          </a:stretch>
        </p:blipFill>
        <p:spPr>
          <a:xfrm>
            <a:off x="6811417" y="1760083"/>
            <a:ext cx="4595203" cy="3622918"/>
          </a:xfrm>
          <a:prstGeom prst="rect">
            <a:avLst/>
          </a:prstGeom>
        </p:spPr>
      </p:pic>
      <p:pic>
        <p:nvPicPr>
          <p:cNvPr id="819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994" y="3144231"/>
            <a:ext cx="5210175" cy="100012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
          <p:cNvSpPr>
            <a:spLocks noChangeArrowheads="1"/>
          </p:cNvSpPr>
          <p:nvPr/>
        </p:nvSpPr>
        <p:spPr bwMode="auto">
          <a:xfrm>
            <a:off x="392407" y="273015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sp>
        <p:nvSpPr>
          <p:cNvPr id="16" name="文本框 15"/>
          <p:cNvSpPr txBox="1"/>
          <p:nvPr/>
        </p:nvSpPr>
        <p:spPr>
          <a:xfrm>
            <a:off x="552994" y="2363354"/>
            <a:ext cx="6097836" cy="707886"/>
          </a:xfrm>
          <a:prstGeom prst="rect">
            <a:avLst/>
          </a:prstGeom>
          <a:noFill/>
        </p:spPr>
        <p:txBody>
          <a:bodyPr wrap="square">
            <a:spAutoFit/>
          </a:bodyPr>
          <a:lstStyle/>
          <a:p>
            <a:r>
              <a:rPr lang="zh-CN" altLang="en-US" sz="2000" dirty="0"/>
              <a:t>对每个小时的不同</a:t>
            </a:r>
            <a:r>
              <a:rPr lang="en-US" altLang="zh-CN" sz="2000" dirty="0"/>
              <a:t>IP</a:t>
            </a:r>
            <a:r>
              <a:rPr lang="zh-CN" altLang="en-US" sz="2000" dirty="0"/>
              <a:t>计数，得到每个小时的独立访问人数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28</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3.3 </a:t>
            </a:r>
            <a:r>
              <a:rPr lang="zh-CN" altLang="en-US" dirty="0">
                <a:sym typeface="Arial" panose="020B0604020202020204" pitchFamily="34" charset="0"/>
              </a:rPr>
              <a:t>日志数据挖掘</a:t>
            </a:r>
            <a:r>
              <a:rPr lang="en-US" altLang="zh-CN" dirty="0">
                <a:sym typeface="Arial" panose="020B0604020202020204" pitchFamily="34" charset="0"/>
              </a:rPr>
              <a:t>——</a:t>
            </a:r>
            <a:r>
              <a:rPr lang="zh-CN" altLang="en-US" dirty="0">
                <a:sym typeface="Arial" panose="020B0604020202020204" pitchFamily="34" charset="0"/>
              </a:rPr>
              <a:t>用户聚类</a:t>
            </a:r>
          </a:p>
        </p:txBody>
      </p:sp>
      <p:sp>
        <p:nvSpPr>
          <p:cNvPr id="3" name="文本占位符 2"/>
          <p:cNvSpPr>
            <a:spLocks noGrp="1"/>
          </p:cNvSpPr>
          <p:nvPr>
            <p:ph type="body" sz="quarter" idx="10"/>
          </p:nvPr>
        </p:nvSpPr>
        <p:spPr>
          <a:xfrm>
            <a:off x="442913" y="944610"/>
            <a:ext cx="11749087" cy="737233"/>
          </a:xfrm>
        </p:spPr>
        <p:txBody>
          <a:bodyPr>
            <a:normAutofit/>
          </a:bodyPr>
          <a:lstStyle/>
          <a:p>
            <a:r>
              <a:rPr lang="zh-CN" altLang="en-US" dirty="0"/>
              <a:t>通过聚类算法来划分用户群体，有助于了解不同类型的用户及其特征，进而帮助个性化的产品推荐和营销策略</a:t>
            </a:r>
          </a:p>
        </p:txBody>
      </p:sp>
      <p:sp>
        <p:nvSpPr>
          <p:cNvPr id="6" name="文本框 5"/>
          <p:cNvSpPr txBox="1"/>
          <p:nvPr/>
        </p:nvSpPr>
        <p:spPr>
          <a:xfrm>
            <a:off x="464684" y="2694012"/>
            <a:ext cx="6098720" cy="369332"/>
          </a:xfrm>
          <a:prstGeom prst="rect">
            <a:avLst/>
          </a:prstGeom>
          <a:noFill/>
        </p:spPr>
        <p:txBody>
          <a:bodyPr wrap="square">
            <a:spAutoFit/>
          </a:bodyPr>
          <a:lstStyle/>
          <a:p>
            <a:r>
              <a:rPr lang="zh-CN" altLang="en-US" b="1" dirty="0"/>
              <a:t>（一）日志解析：</a:t>
            </a:r>
            <a:r>
              <a:rPr lang="zh-CN" altLang="en-US" dirty="0"/>
              <a:t>通过正则匹配过滤并解析日志</a:t>
            </a:r>
          </a:p>
        </p:txBody>
      </p:sp>
      <p:pic>
        <p:nvPicPr>
          <p:cNvPr id="9" name="图片 8"/>
          <p:cNvPicPr>
            <a:picLocks noChangeAspect="1"/>
          </p:cNvPicPr>
          <p:nvPr/>
        </p:nvPicPr>
        <p:blipFill>
          <a:blip r:embed="rId3"/>
          <a:stretch>
            <a:fillRect/>
          </a:stretch>
        </p:blipFill>
        <p:spPr>
          <a:xfrm>
            <a:off x="7000857" y="2034856"/>
            <a:ext cx="4009867" cy="1318312"/>
          </a:xfrm>
          <a:prstGeom prst="rect">
            <a:avLst/>
          </a:prstGeom>
        </p:spPr>
      </p:pic>
      <p:sp>
        <p:nvSpPr>
          <p:cNvPr id="11" name="文本框 10"/>
          <p:cNvSpPr txBox="1"/>
          <p:nvPr/>
        </p:nvSpPr>
        <p:spPr>
          <a:xfrm>
            <a:off x="566284" y="3374176"/>
            <a:ext cx="10089016" cy="1477328"/>
          </a:xfrm>
          <a:prstGeom prst="rect">
            <a:avLst/>
          </a:prstGeom>
          <a:noFill/>
        </p:spPr>
        <p:txBody>
          <a:bodyPr wrap="square">
            <a:spAutoFit/>
          </a:bodyPr>
          <a:lstStyle/>
          <a:p>
            <a:r>
              <a:rPr lang="en-US" altLang="zh-CN" b="1" dirty="0"/>
              <a:t>(</a:t>
            </a:r>
            <a:r>
              <a:rPr lang="zh-CN" altLang="en-US" b="1" dirty="0"/>
              <a:t>二</a:t>
            </a:r>
            <a:r>
              <a:rPr lang="en-US" altLang="zh-CN" b="1" dirty="0"/>
              <a:t>)  </a:t>
            </a:r>
            <a:r>
              <a:rPr lang="zh-CN" altLang="en-US" b="1" dirty="0"/>
              <a:t>特征提取：</a:t>
            </a:r>
            <a:r>
              <a:rPr lang="zh-CN" altLang="en-US" dirty="0"/>
              <a:t> 从日志中提取有意义的特征，根据日志格式提取了请求的</a:t>
            </a:r>
            <a:r>
              <a:rPr lang="en-US" altLang="zh-CN" dirty="0"/>
              <a:t>URL</a:t>
            </a:r>
            <a:r>
              <a:rPr lang="zh-CN" altLang="en-US" dirty="0"/>
              <a:t>、</a:t>
            </a:r>
            <a:r>
              <a:rPr lang="en-US" altLang="zh-CN" dirty="0"/>
              <a:t>HTTP</a:t>
            </a:r>
            <a:r>
              <a:rPr lang="zh-CN" altLang="en-US" dirty="0"/>
              <a:t>方法、状态码、请求大小、响应时间、用户代理等。</a:t>
            </a:r>
          </a:p>
          <a:p>
            <a:endParaRPr lang="en-US" altLang="zh-CN" b="1" dirty="0"/>
          </a:p>
          <a:p>
            <a:r>
              <a:rPr lang="en-US" altLang="zh-CN" b="1" dirty="0"/>
              <a:t>(</a:t>
            </a:r>
            <a:r>
              <a:rPr lang="zh-CN" altLang="en-US" b="1" dirty="0"/>
              <a:t>三）特征向量化：</a:t>
            </a:r>
            <a:r>
              <a:rPr lang="zh-CN" altLang="en-US" dirty="0"/>
              <a:t> 非数值型的数据需要进行向量化，将文本数据转换为数值型特征向量。本项目使用</a:t>
            </a:r>
            <a:r>
              <a:rPr lang="en-US" altLang="zh-CN" dirty="0"/>
              <a:t>TF-IDF</a:t>
            </a:r>
            <a:r>
              <a:rPr lang="zh-CN" altLang="en-US" dirty="0"/>
              <a:t>来向量化</a:t>
            </a:r>
            <a:r>
              <a:rPr lang="en-US" altLang="zh-CN" dirty="0"/>
              <a:t>URL</a:t>
            </a:r>
            <a:r>
              <a:rPr lang="zh-CN" altLang="en-US" dirty="0"/>
              <a:t>或用户代理字符串。</a:t>
            </a:r>
          </a:p>
        </p:txBody>
      </p:sp>
      <p:sp>
        <p:nvSpPr>
          <p:cNvPr id="13" name="文本框 12"/>
          <p:cNvSpPr txBox="1"/>
          <p:nvPr/>
        </p:nvSpPr>
        <p:spPr>
          <a:xfrm>
            <a:off x="442913" y="4994846"/>
            <a:ext cx="6098720" cy="646331"/>
          </a:xfrm>
          <a:prstGeom prst="rect">
            <a:avLst/>
          </a:prstGeom>
          <a:noFill/>
        </p:spPr>
        <p:txBody>
          <a:bodyPr wrap="square">
            <a:spAutoFit/>
          </a:bodyPr>
          <a:lstStyle/>
          <a:p>
            <a:r>
              <a:rPr lang="zh-CN" altLang="en-US" b="1" dirty="0"/>
              <a:t>（四）聚类方法</a:t>
            </a:r>
            <a:r>
              <a:rPr lang="en-US" altLang="zh-CN" b="1" dirty="0"/>
              <a:t>——</a:t>
            </a:r>
            <a:r>
              <a:rPr lang="en-US" altLang="zh-CN" dirty="0" err="1"/>
              <a:t>Kmeans</a:t>
            </a:r>
            <a:endParaRPr lang="zh-CN" altLang="en-US" dirty="0"/>
          </a:p>
          <a:p>
            <a:r>
              <a:rPr lang="zh-CN" altLang="en-US" dirty="0"/>
              <a:t>   根据轮廓系数的肘部法，将</a:t>
            </a:r>
            <a:r>
              <a:rPr lang="en-US" altLang="zh-CN" dirty="0"/>
              <a:t>k</a:t>
            </a:r>
            <a:r>
              <a:rPr lang="zh-CN" altLang="en-US" dirty="0"/>
              <a:t>设为</a:t>
            </a:r>
            <a:r>
              <a:rPr lang="en-US" altLang="zh-CN" dirty="0"/>
              <a:t>5</a:t>
            </a:r>
            <a:endParaRPr lang="zh-CN" altLang="en-US" dirty="0"/>
          </a:p>
        </p:txBody>
      </p:sp>
      <p:sp>
        <p:nvSpPr>
          <p:cNvPr id="14" name="矩形: 圆角 13"/>
          <p:cNvSpPr/>
          <p:nvPr/>
        </p:nvSpPr>
        <p:spPr>
          <a:xfrm>
            <a:off x="442913" y="2102702"/>
            <a:ext cx="1844936" cy="3693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Method</a:t>
            </a: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文本框 14"/>
          <p:cNvSpPr txBox="1"/>
          <p:nvPr/>
        </p:nvSpPr>
        <p:spPr>
          <a:xfrm>
            <a:off x="464684" y="5778405"/>
            <a:ext cx="6098720" cy="646331"/>
          </a:xfrm>
          <a:prstGeom prst="rect">
            <a:avLst/>
          </a:prstGeom>
          <a:noFill/>
        </p:spPr>
        <p:txBody>
          <a:bodyPr wrap="square">
            <a:spAutoFit/>
          </a:bodyPr>
          <a:lstStyle/>
          <a:p>
            <a:r>
              <a:rPr lang="zh-CN" altLang="en-US" b="1" dirty="0"/>
              <a:t>（五）结果分析可视化</a:t>
            </a:r>
            <a:r>
              <a:rPr lang="en-US" altLang="zh-CN" b="1" dirty="0"/>
              <a:t>——</a:t>
            </a:r>
            <a:r>
              <a:rPr lang="en-US" altLang="zh-CN" dirty="0" err="1"/>
              <a:t>Kmeans</a:t>
            </a:r>
            <a:endParaRPr lang="zh-CN" altLang="en-US" dirty="0"/>
          </a:p>
          <a:p>
            <a:r>
              <a:rPr lang="en-US" altLang="zh-CN" dirty="0"/>
              <a:t>    </a:t>
            </a:r>
            <a:r>
              <a:rPr lang="zh-CN" altLang="en-US" dirty="0"/>
              <a:t>聚类效果可视化 </a:t>
            </a:r>
            <a:r>
              <a:rPr lang="en-US" altLang="zh-CN" dirty="0"/>
              <a:t>&amp; </a:t>
            </a:r>
            <a:r>
              <a:rPr lang="zh-CN" altLang="en-US" dirty="0"/>
              <a:t>每个类特征分析</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29</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3.3 </a:t>
            </a:r>
            <a:r>
              <a:rPr lang="zh-CN" altLang="en-US" dirty="0">
                <a:sym typeface="Arial" panose="020B0604020202020204" pitchFamily="34" charset="0"/>
              </a:rPr>
              <a:t>日志数据挖掘</a:t>
            </a:r>
            <a:r>
              <a:rPr lang="en-US" altLang="zh-CN" dirty="0">
                <a:sym typeface="Arial" panose="020B0604020202020204" pitchFamily="34" charset="0"/>
              </a:rPr>
              <a:t>——</a:t>
            </a:r>
            <a:r>
              <a:rPr lang="zh-CN" altLang="en-US" dirty="0">
                <a:sym typeface="Arial" panose="020B0604020202020204" pitchFamily="34" charset="0"/>
              </a:rPr>
              <a:t>聚类结果分析</a:t>
            </a:r>
          </a:p>
        </p:txBody>
      </p:sp>
      <p:sp>
        <p:nvSpPr>
          <p:cNvPr id="3" name="文本占位符 2"/>
          <p:cNvSpPr>
            <a:spLocks noGrp="1"/>
          </p:cNvSpPr>
          <p:nvPr>
            <p:ph type="body" sz="quarter" idx="10"/>
          </p:nvPr>
        </p:nvSpPr>
        <p:spPr>
          <a:xfrm>
            <a:off x="442913" y="1078961"/>
            <a:ext cx="9056687" cy="381629"/>
          </a:xfrm>
        </p:spPr>
        <p:txBody>
          <a:bodyPr>
            <a:normAutofit/>
          </a:bodyPr>
          <a:lstStyle/>
          <a:p>
            <a:r>
              <a:rPr lang="zh-CN" altLang="en-US" dirty="0"/>
              <a:t>聚类结果可视化和统计</a:t>
            </a:r>
          </a:p>
        </p:txBody>
      </p:sp>
      <p:graphicFrame>
        <p:nvGraphicFramePr>
          <p:cNvPr id="14" name="表格 13"/>
          <p:cNvGraphicFramePr>
            <a:graphicFrameLocks noGrp="1"/>
          </p:cNvGraphicFramePr>
          <p:nvPr/>
        </p:nvGraphicFramePr>
        <p:xfrm>
          <a:off x="589530" y="1730303"/>
          <a:ext cx="7672522" cy="2743200"/>
        </p:xfrm>
        <a:graphic>
          <a:graphicData uri="http://schemas.openxmlformats.org/drawingml/2006/table">
            <a:tbl>
              <a:tblPr firstRow="1" bandRow="1">
                <a:tableStyleId>{5C22544A-7EE6-4342-B048-85BDC9FD1C3A}</a:tableStyleId>
              </a:tblPr>
              <a:tblGrid>
                <a:gridCol w="1166853">
                  <a:extLst>
                    <a:ext uri="{9D8B030D-6E8A-4147-A177-3AD203B41FA5}">
                      <a16:colId xmlns:a16="http://schemas.microsoft.com/office/drawing/2014/main" val="20000"/>
                    </a:ext>
                  </a:extLst>
                </a:gridCol>
                <a:gridCol w="1211466">
                  <a:extLst>
                    <a:ext uri="{9D8B030D-6E8A-4147-A177-3AD203B41FA5}">
                      <a16:colId xmlns:a16="http://schemas.microsoft.com/office/drawing/2014/main" val="20001"/>
                    </a:ext>
                  </a:extLst>
                </a:gridCol>
                <a:gridCol w="1106536">
                  <a:extLst>
                    <a:ext uri="{9D8B030D-6E8A-4147-A177-3AD203B41FA5}">
                      <a16:colId xmlns:a16="http://schemas.microsoft.com/office/drawing/2014/main" val="20002"/>
                    </a:ext>
                  </a:extLst>
                </a:gridCol>
                <a:gridCol w="1783813">
                  <a:extLst>
                    <a:ext uri="{9D8B030D-6E8A-4147-A177-3AD203B41FA5}">
                      <a16:colId xmlns:a16="http://schemas.microsoft.com/office/drawing/2014/main" val="20003"/>
                    </a:ext>
                  </a:extLst>
                </a:gridCol>
                <a:gridCol w="2403854">
                  <a:extLst>
                    <a:ext uri="{9D8B030D-6E8A-4147-A177-3AD203B41FA5}">
                      <a16:colId xmlns:a16="http://schemas.microsoft.com/office/drawing/2014/main" val="20004"/>
                    </a:ext>
                  </a:extLst>
                </a:gridCol>
              </a:tblGrid>
              <a:tr h="291541">
                <a:tc>
                  <a:txBody>
                    <a:bodyPr/>
                    <a:lstStyle/>
                    <a:p>
                      <a:pPr algn="ctr"/>
                      <a:endParaRPr lang="en-US" dirty="0"/>
                    </a:p>
                  </a:txBody>
                  <a:tcPr anchor="ctr"/>
                </a:tc>
                <a:tc>
                  <a:txBody>
                    <a:bodyPr/>
                    <a:lstStyle/>
                    <a:p>
                      <a:pPr algn="ctr"/>
                      <a:r>
                        <a:rPr lang="zh-CN" altLang="en-US" dirty="0"/>
                        <a:t>请求方法</a:t>
                      </a:r>
                      <a:endParaRPr lang="en-US" dirty="0"/>
                    </a:p>
                  </a:txBody>
                  <a:tcPr anchor="ctr"/>
                </a:tc>
                <a:tc>
                  <a:txBody>
                    <a:bodyPr/>
                    <a:lstStyle/>
                    <a:p>
                      <a:pPr algn="ctr"/>
                      <a:r>
                        <a:rPr lang="zh-CN" altLang="en-US" dirty="0"/>
                        <a:t>状态码</a:t>
                      </a:r>
                      <a:endParaRPr lang="en-US" dirty="0"/>
                    </a:p>
                  </a:txBody>
                  <a:tcPr anchor="ctr"/>
                </a:tc>
                <a:tc>
                  <a:txBody>
                    <a:bodyPr/>
                    <a:lstStyle/>
                    <a:p>
                      <a:pPr algn="ctr"/>
                      <a:r>
                        <a:rPr lang="zh-CN" altLang="en-US" dirty="0"/>
                        <a:t>用户代理</a:t>
                      </a:r>
                      <a:endParaRPr lang="en-US" dirty="0"/>
                    </a:p>
                  </a:txBody>
                  <a:tcPr anchor="ctr"/>
                </a:tc>
                <a:tc>
                  <a:txBody>
                    <a:bodyPr/>
                    <a:lstStyle/>
                    <a:p>
                      <a:pPr algn="ctr"/>
                      <a:r>
                        <a:rPr lang="zh-CN" altLang="en-US" dirty="0"/>
                        <a:t>最常</a:t>
                      </a:r>
                      <a:r>
                        <a:rPr lang="en-US" altLang="zh-CN" dirty="0"/>
                        <a:t>URL</a:t>
                      </a:r>
                      <a:endParaRPr lang="en-US" dirty="0"/>
                    </a:p>
                  </a:txBody>
                  <a:tcPr anchor="ctr"/>
                </a:tc>
                <a:extLst>
                  <a:ext uri="{0D108BD9-81ED-4DB2-BD59-A6C34878D82A}">
                    <a16:rowId xmlns:a16="http://schemas.microsoft.com/office/drawing/2014/main" val="10000"/>
                  </a:ext>
                </a:extLst>
              </a:tr>
              <a:tr h="510196">
                <a:tc>
                  <a:txBody>
                    <a:bodyPr/>
                    <a:lstStyle/>
                    <a:p>
                      <a:pPr algn="ctr"/>
                      <a:r>
                        <a:rPr lang="en-US" dirty="0"/>
                        <a:t>Cluster0</a:t>
                      </a:r>
                    </a:p>
                  </a:txBody>
                  <a:tcPr anchor="ctr"/>
                </a:tc>
                <a:tc>
                  <a:txBody>
                    <a:bodyPr/>
                    <a:lstStyle/>
                    <a:p>
                      <a:pPr algn="ctr"/>
                      <a:r>
                        <a:rPr lang="en-US" altLang="zh-CN" dirty="0"/>
                        <a:t>GET</a:t>
                      </a:r>
                      <a:endParaRPr lang="en-US" dirty="0"/>
                    </a:p>
                  </a:txBody>
                  <a:tcPr anchor="ctr"/>
                </a:tc>
                <a:tc>
                  <a:txBody>
                    <a:bodyPr/>
                    <a:lstStyle/>
                    <a:p>
                      <a:pPr algn="ctr"/>
                      <a:r>
                        <a:rPr lang="en-US" dirty="0"/>
                        <a:t>200</a:t>
                      </a:r>
                    </a:p>
                  </a:txBody>
                  <a:tcPr anchor="ctr"/>
                </a:tc>
                <a:tc>
                  <a:txBody>
                    <a:bodyPr/>
                    <a:lstStyle/>
                    <a:p>
                      <a:pPr algn="ctr"/>
                      <a:r>
                        <a:rPr lang="en-US" altLang="zh-CN" dirty="0" err="1"/>
                        <a:t>Iphone</a:t>
                      </a:r>
                      <a:r>
                        <a:rPr lang="en-US" altLang="zh-CN" dirty="0"/>
                        <a:t> safari</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/image/57737/</a:t>
                      </a:r>
                      <a:r>
                        <a:rPr lang="en-US" dirty="0" err="1"/>
                        <a:t>productModel</a:t>
                      </a:r>
                      <a:r>
                        <a:rPr lang="en-US" dirty="0"/>
                        <a:t>/200x200</a:t>
                      </a:r>
                    </a:p>
                  </a:txBody>
                  <a:tcPr anchor="ctr"/>
                </a:tc>
                <a:extLst>
                  <a:ext uri="{0D108BD9-81ED-4DB2-BD59-A6C34878D82A}">
                    <a16:rowId xmlns:a16="http://schemas.microsoft.com/office/drawing/2014/main" val="10001"/>
                  </a:ext>
                </a:extLst>
              </a:tr>
              <a:tr h="29154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Cluster1</a:t>
                      </a:r>
                    </a:p>
                  </a:txBody>
                  <a:tcPr anchor="ctr"/>
                </a:tc>
                <a:tc>
                  <a:txBody>
                    <a:bodyPr/>
                    <a:lstStyle/>
                    <a:p>
                      <a:pPr algn="ctr"/>
                      <a:r>
                        <a:rPr lang="en-US" dirty="0"/>
                        <a:t>GET</a:t>
                      </a:r>
                    </a:p>
                  </a:txBody>
                  <a:tcPr anchor="ctr"/>
                </a:tc>
                <a:tc>
                  <a:txBody>
                    <a:bodyPr/>
                    <a:lstStyle/>
                    <a:p>
                      <a:pPr algn="ctr"/>
                      <a:r>
                        <a:rPr lang="en-US" dirty="0"/>
                        <a:t>200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Googlebot</a:t>
                      </a:r>
                    </a:p>
                  </a:txBody>
                  <a:tcPr anchor="ctr"/>
                </a:tc>
                <a:tc>
                  <a:txBody>
                    <a:bodyPr/>
                    <a:lstStyle/>
                    <a:p>
                      <a:pPr algn="ctr"/>
                      <a:r>
                        <a:rPr lang="zh-CN" altLang="en-US" dirty="0"/>
                        <a:t>网站根目录</a:t>
                      </a:r>
                      <a:r>
                        <a:rPr lang="en-US" altLang="zh-CN" dirty="0"/>
                        <a:t>/</a:t>
                      </a:r>
                      <a:endParaRPr lang="en-US" dirty="0"/>
                    </a:p>
                  </a:txBody>
                  <a:tcPr anchor="ctr"/>
                </a:tc>
                <a:extLst>
                  <a:ext uri="{0D108BD9-81ED-4DB2-BD59-A6C34878D82A}">
                    <a16:rowId xmlns:a16="http://schemas.microsoft.com/office/drawing/2014/main" val="10002"/>
                  </a:ext>
                </a:extLst>
              </a:tr>
              <a:tr h="29154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Cluster2</a:t>
                      </a:r>
                    </a:p>
                  </a:txBody>
                  <a:tcPr anchor="ctr"/>
                </a:tc>
                <a:tc>
                  <a:txBody>
                    <a:bodyPr/>
                    <a:lstStyle/>
                    <a:p>
                      <a:pPr algn="ctr"/>
                      <a:r>
                        <a:rPr lang="en-US" dirty="0"/>
                        <a:t>GET</a:t>
                      </a:r>
                    </a:p>
                  </a:txBody>
                  <a:tcPr anchor="ctr"/>
                </a:tc>
                <a:tc>
                  <a:txBody>
                    <a:bodyPr/>
                    <a:lstStyle/>
                    <a:p>
                      <a:pPr algn="ctr"/>
                      <a:r>
                        <a:rPr lang="en-US" dirty="0"/>
                        <a:t>200</a:t>
                      </a:r>
                    </a:p>
                  </a:txBody>
                  <a:tcPr anchor="ctr"/>
                </a:tc>
                <a:tc>
                  <a:txBody>
                    <a:bodyPr/>
                    <a:lstStyle/>
                    <a:p>
                      <a:pPr algn="ctr"/>
                      <a:r>
                        <a:rPr lang="en-US" altLang="zh-CN" dirty="0" err="1"/>
                        <a:t>Bingbot</a:t>
                      </a:r>
                      <a:endParaRPr lang="en-US" dirty="0"/>
                    </a:p>
                  </a:txBody>
                  <a:tcPr anchor="ctr"/>
                </a:tc>
                <a:tc>
                  <a:txBody>
                    <a:bodyPr/>
                    <a:lstStyle/>
                    <a:p>
                      <a:pPr algn="ctr"/>
                      <a:r>
                        <a:rPr lang="en-US" dirty="0"/>
                        <a:t>/settings/logo</a:t>
                      </a:r>
                    </a:p>
                  </a:txBody>
                  <a:tcPr anchor="ctr"/>
                </a:tc>
                <a:extLst>
                  <a:ext uri="{0D108BD9-81ED-4DB2-BD59-A6C34878D82A}">
                    <a16:rowId xmlns:a16="http://schemas.microsoft.com/office/drawing/2014/main" val="10003"/>
                  </a:ext>
                </a:extLst>
              </a:tr>
              <a:tr h="29154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Cluster3</a:t>
                      </a:r>
                    </a:p>
                  </a:txBody>
                  <a:tcPr anchor="ctr"/>
                </a:tc>
                <a:tc>
                  <a:txBody>
                    <a:bodyPr/>
                    <a:lstStyle/>
                    <a:p>
                      <a:pPr algn="ctr"/>
                      <a:r>
                        <a:rPr lang="en-US" dirty="0"/>
                        <a:t>GET</a:t>
                      </a:r>
                    </a:p>
                  </a:txBody>
                  <a:tcPr anchor="ctr"/>
                </a:tc>
                <a:tc>
                  <a:txBody>
                    <a:bodyPr/>
                    <a:lstStyle/>
                    <a:p>
                      <a:pPr algn="ctr"/>
                      <a:r>
                        <a:rPr lang="en-US" dirty="0"/>
                        <a:t>404</a:t>
                      </a:r>
                    </a:p>
                  </a:txBody>
                  <a:tcPr anchor="ctr"/>
                </a:tc>
                <a:tc>
                  <a:txBody>
                    <a:bodyPr/>
                    <a:lstStyle/>
                    <a:p>
                      <a:pPr algn="ctr"/>
                      <a:r>
                        <a:rPr lang="en-US" dirty="0"/>
                        <a:t>G</a:t>
                      </a:r>
                      <a:r>
                        <a:rPr lang="en-US" altLang="zh-CN" dirty="0"/>
                        <a:t>ooglebot</a:t>
                      </a:r>
                      <a:endParaRPr lang="en-US" dirty="0"/>
                    </a:p>
                  </a:txBody>
                  <a:tcPr anchor="ctr"/>
                </a:tc>
                <a:tc>
                  <a:txBody>
                    <a:bodyPr/>
                    <a:lstStyle/>
                    <a:p>
                      <a:pPr algn="ctr"/>
                      <a:r>
                        <a:rPr lang="zh-CN" altLang="en-US" dirty="0"/>
                        <a:t>包含错误信息的</a:t>
                      </a:r>
                      <a:r>
                        <a:rPr lang="en-US" altLang="zh-CN" dirty="0"/>
                        <a:t>URL</a:t>
                      </a:r>
                      <a:endParaRPr lang="en-US" dirty="0"/>
                    </a:p>
                  </a:txBody>
                  <a:tcPr anchor="ctr"/>
                </a:tc>
                <a:extLst>
                  <a:ext uri="{0D108BD9-81ED-4DB2-BD59-A6C34878D82A}">
                    <a16:rowId xmlns:a16="http://schemas.microsoft.com/office/drawing/2014/main" val="10004"/>
                  </a:ext>
                </a:extLst>
              </a:tr>
              <a:tr h="51019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Cluster4</a:t>
                      </a:r>
                    </a:p>
                    <a:p>
                      <a:pPr algn="ctr"/>
                      <a:endParaRPr lang="en-US" dirty="0"/>
                    </a:p>
                  </a:txBody>
                  <a:tcPr anchor="ctr"/>
                </a:tc>
                <a:tc>
                  <a:txBody>
                    <a:bodyPr/>
                    <a:lstStyle/>
                    <a:p>
                      <a:pPr algn="ctr"/>
                      <a:r>
                        <a:rPr lang="en-US" dirty="0"/>
                        <a:t>GET</a:t>
                      </a:r>
                    </a:p>
                  </a:txBody>
                  <a:tcPr anchor="ctr"/>
                </a:tc>
                <a:tc>
                  <a:txBody>
                    <a:bodyPr/>
                    <a:lstStyle/>
                    <a:p>
                      <a:pPr algn="ctr"/>
                      <a:r>
                        <a:rPr lang="en-US" dirty="0"/>
                        <a:t>200</a:t>
                      </a:r>
                    </a:p>
                  </a:txBody>
                  <a:tcPr anchor="ctr"/>
                </a:tc>
                <a:tc>
                  <a:txBody>
                    <a:bodyPr/>
                    <a:lstStyle/>
                    <a:p>
                      <a:pPr algn="ctr"/>
                      <a:r>
                        <a:rPr lang="en-US" altLang="zh-CN" dirty="0"/>
                        <a:t>Windows</a:t>
                      </a:r>
                      <a:r>
                        <a:rPr lang="zh-CN" altLang="en-US" dirty="0"/>
                        <a:t>的</a:t>
                      </a:r>
                      <a:r>
                        <a:rPr lang="en-US" altLang="zh-CN" dirty="0"/>
                        <a:t>chrome</a:t>
                      </a:r>
                      <a:endParaRPr lang="en-US" dirty="0"/>
                    </a:p>
                  </a:txBody>
                  <a:tcPr anchor="ctr"/>
                </a:tc>
                <a:tc>
                  <a:txBody>
                    <a:bodyPr/>
                    <a:lstStyle/>
                    <a:p>
                      <a:pPr algn="ctr"/>
                      <a:r>
                        <a:rPr lang="en-US" altLang="zh-CN" dirty="0"/>
                        <a:t>URL</a:t>
                      </a:r>
                      <a:r>
                        <a:rPr lang="zh-CN" altLang="en-US" dirty="0"/>
                        <a:t>各不相同</a:t>
                      </a:r>
                      <a:endParaRPr lang="en-US" altLang="zh-CN" dirty="0"/>
                    </a:p>
                  </a:txBody>
                  <a:tcPr anchor="ctr"/>
                </a:tc>
                <a:extLst>
                  <a:ext uri="{0D108BD9-81ED-4DB2-BD59-A6C34878D82A}">
                    <a16:rowId xmlns:a16="http://schemas.microsoft.com/office/drawing/2014/main" val="10005"/>
                  </a:ext>
                </a:extLst>
              </a:tr>
            </a:tbl>
          </a:graphicData>
        </a:graphic>
      </p:graphicFrame>
      <p:pic>
        <p:nvPicPr>
          <p:cNvPr id="17" name="图片 16"/>
          <p:cNvPicPr>
            <a:picLocks noChangeAspect="1"/>
          </p:cNvPicPr>
          <p:nvPr/>
        </p:nvPicPr>
        <p:blipFill>
          <a:blip r:embed="rId3"/>
          <a:stretch>
            <a:fillRect/>
          </a:stretch>
        </p:blipFill>
        <p:spPr>
          <a:xfrm>
            <a:off x="8495365" y="1539218"/>
            <a:ext cx="3530380" cy="2643964"/>
          </a:xfrm>
          <a:prstGeom prst="rect">
            <a:avLst/>
          </a:prstGeom>
        </p:spPr>
      </p:pic>
      <p:sp>
        <p:nvSpPr>
          <p:cNvPr id="19" name="文本框 18"/>
          <p:cNvSpPr txBox="1"/>
          <p:nvPr/>
        </p:nvSpPr>
        <p:spPr>
          <a:xfrm>
            <a:off x="304584" y="5289709"/>
            <a:ext cx="11582832" cy="707886"/>
          </a:xfrm>
          <a:prstGeom prst="rect">
            <a:avLst/>
          </a:prstGeom>
          <a:noFill/>
        </p:spPr>
        <p:txBody>
          <a:bodyPr wrap="square">
            <a:spAutoFit/>
          </a:bodyPr>
          <a:lstStyle/>
          <a:p>
            <a:r>
              <a:rPr lang="zh-CN" altLang="en-US" sz="2000" dirty="0"/>
              <a:t>       以上聚类结果可以帮助我们理解不同用户（或爬虫）的行为模式，例如哪些是由真实用户的浏览器发出的请求，哪些是由搜索引擎爬虫发出的，以及它们最感兴趣的网站内容。</a:t>
            </a:r>
          </a:p>
        </p:txBody>
      </p:sp>
      <p:sp>
        <p:nvSpPr>
          <p:cNvPr id="5" name="文本框 4"/>
          <p:cNvSpPr txBox="1"/>
          <p:nvPr/>
        </p:nvSpPr>
        <p:spPr>
          <a:xfrm>
            <a:off x="8874173" y="4150637"/>
            <a:ext cx="3006436" cy="400110"/>
          </a:xfrm>
          <a:prstGeom prst="rect">
            <a:avLst/>
          </a:prstGeom>
          <a:noFill/>
        </p:spPr>
        <p:txBody>
          <a:bodyPr wrap="square" rtlCol="0">
            <a:spAutoFit/>
          </a:bodyPr>
          <a:lstStyle/>
          <a:p>
            <a:pPr algn="ctr"/>
            <a:r>
              <a:rPr lang="en-US" altLang="zh-CN" sz="2000" dirty="0">
                <a:latin typeface="楷体" panose="02010609060101010101" pitchFamily="49" charset="-122"/>
                <a:ea typeface="楷体" panose="02010609060101010101" pitchFamily="49" charset="-122"/>
                <a:cs typeface="+mn-ea"/>
                <a:sym typeface="Arial" panose="020B0604020202020204" pitchFamily="34" charset="0"/>
              </a:rPr>
              <a:t>PCA</a:t>
            </a:r>
            <a:r>
              <a:rPr lang="zh-CN" altLang="en-US" sz="2000" dirty="0">
                <a:latin typeface="楷体" panose="02010609060101010101" pitchFamily="49" charset="-122"/>
                <a:ea typeface="楷体" panose="02010609060101010101" pitchFamily="49" charset="-122"/>
                <a:cs typeface="+mn-ea"/>
                <a:sym typeface="Arial" panose="020B0604020202020204" pitchFamily="34" charset="0"/>
              </a:rPr>
              <a:t>降维可视化效果图</a:t>
            </a:r>
            <a:endParaRPr lang="en-US" sz="2000" dirty="0">
              <a:latin typeface="楷体" panose="02010609060101010101" pitchFamily="49" charset="-122"/>
              <a:ea typeface="楷体" panose="02010609060101010101" pitchFamily="49" charset="-122"/>
              <a:cs typeface="+mn-ea"/>
              <a:sym typeface="Arial" panose="020B0604020202020204" pitchFamily="34" charset="0"/>
            </a:endParaRPr>
          </a:p>
        </p:txBody>
      </p:sp>
      <p:sp>
        <p:nvSpPr>
          <p:cNvPr id="8" name="文本框 7"/>
          <p:cNvSpPr txBox="1"/>
          <p:nvPr/>
        </p:nvSpPr>
        <p:spPr>
          <a:xfrm>
            <a:off x="2922573" y="4520118"/>
            <a:ext cx="3006436" cy="400110"/>
          </a:xfrm>
          <a:prstGeom prst="rect">
            <a:avLst/>
          </a:prstGeom>
          <a:noFill/>
        </p:spPr>
        <p:txBody>
          <a:bodyPr wrap="square" rtlCol="0">
            <a:spAutoFit/>
          </a:bodyPr>
          <a:lstStyle/>
          <a:p>
            <a:pPr algn="ctr"/>
            <a:r>
              <a:rPr lang="en-US" altLang="zh-CN" sz="2000" dirty="0">
                <a:latin typeface="楷体" panose="02010609060101010101" pitchFamily="49" charset="-122"/>
                <a:ea typeface="楷体" panose="02010609060101010101" pitchFamily="49" charset="-122"/>
                <a:cs typeface="+mn-ea"/>
                <a:sym typeface="Arial" panose="020B0604020202020204" pitchFamily="34" charset="0"/>
              </a:rPr>
              <a:t>cluster</a:t>
            </a:r>
            <a:r>
              <a:rPr lang="zh-CN" altLang="en-US" sz="2000" dirty="0">
                <a:latin typeface="楷体" panose="02010609060101010101" pitchFamily="49" charset="-122"/>
                <a:ea typeface="楷体" panose="02010609060101010101" pitchFamily="49" charset="-122"/>
                <a:cs typeface="+mn-ea"/>
                <a:sym typeface="Arial" panose="020B0604020202020204" pitchFamily="34" charset="0"/>
              </a:rPr>
              <a:t>特征统计</a:t>
            </a:r>
            <a:endParaRPr lang="en-US" sz="2000" dirty="0">
              <a:latin typeface="楷体" panose="02010609060101010101" pitchFamily="49" charset="-122"/>
              <a:ea typeface="楷体" panose="02010609060101010101" pitchFamily="49" charset="-122"/>
              <a:cs typeface="+mn-ea"/>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0"/>
            <a:ext cx="12192000" cy="6858000"/>
          </a:xfrm>
          <a:prstGeom prst="rect">
            <a:avLst/>
          </a:prstGeom>
        </p:spPr>
      </p:pic>
      <p:sp>
        <p:nvSpPr>
          <p:cNvPr id="23" name="文本框 22"/>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01</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514931" y="2961840"/>
            <a:ext cx="3161242" cy="9220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项目背景</a:t>
            </a: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矩形 71"/>
          <p:cNvSpPr/>
          <p:nvPr/>
        </p:nvSpPr>
        <p:spPr>
          <a:xfrm>
            <a:off x="1514931" y="3910893"/>
            <a:ext cx="5065277" cy="52197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Project Background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30</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3.3 </a:t>
            </a:r>
            <a:r>
              <a:rPr lang="zh-CN" altLang="en-US" dirty="0">
                <a:sym typeface="Arial" panose="020B0604020202020204" pitchFamily="34" charset="0"/>
              </a:rPr>
              <a:t>日志数据挖掘</a:t>
            </a:r>
            <a:r>
              <a:rPr lang="en-US" altLang="zh-CN" dirty="0">
                <a:sym typeface="Arial" panose="020B0604020202020204" pitchFamily="34" charset="0"/>
              </a:rPr>
              <a:t>——</a:t>
            </a:r>
            <a:r>
              <a:rPr lang="zh-CN" altLang="en-US" dirty="0">
                <a:sym typeface="Arial" panose="020B0604020202020204" pitchFamily="34" charset="0"/>
              </a:rPr>
              <a:t>有购物意向的用户分析</a:t>
            </a:r>
          </a:p>
        </p:txBody>
      </p:sp>
      <p:sp>
        <p:nvSpPr>
          <p:cNvPr id="3" name="文本占位符 2"/>
          <p:cNvSpPr>
            <a:spLocks noGrp="1"/>
          </p:cNvSpPr>
          <p:nvPr>
            <p:ph type="body" sz="quarter" idx="10"/>
          </p:nvPr>
        </p:nvSpPr>
        <p:spPr>
          <a:xfrm>
            <a:off x="442913" y="944610"/>
            <a:ext cx="10585306" cy="805938"/>
          </a:xfrm>
        </p:spPr>
        <p:txBody>
          <a:bodyPr>
            <a:normAutofit/>
          </a:bodyPr>
          <a:lstStyle/>
          <a:p>
            <a:r>
              <a:rPr lang="zh-CN" altLang="en-US" dirty="0"/>
              <a:t>根据聚类特征做出一些假设，尝试对“具有购物意向”的用户进行分析</a:t>
            </a:r>
          </a:p>
          <a:p>
            <a:endParaRPr lang="zh-CN" altLang="en-US" dirty="0"/>
          </a:p>
        </p:txBody>
      </p:sp>
      <p:graphicFrame>
        <p:nvGraphicFramePr>
          <p:cNvPr id="14" name="表格 13"/>
          <p:cNvGraphicFramePr>
            <a:graphicFrameLocks noGrp="1"/>
          </p:cNvGraphicFramePr>
          <p:nvPr/>
        </p:nvGraphicFramePr>
        <p:xfrm>
          <a:off x="1333269" y="1347579"/>
          <a:ext cx="7672522" cy="2743200"/>
        </p:xfrm>
        <a:graphic>
          <a:graphicData uri="http://schemas.openxmlformats.org/drawingml/2006/table">
            <a:tbl>
              <a:tblPr firstRow="1" bandRow="1">
                <a:tableStyleId>{5C22544A-7EE6-4342-B048-85BDC9FD1C3A}</a:tableStyleId>
              </a:tblPr>
              <a:tblGrid>
                <a:gridCol w="1166853">
                  <a:extLst>
                    <a:ext uri="{9D8B030D-6E8A-4147-A177-3AD203B41FA5}">
                      <a16:colId xmlns:a16="http://schemas.microsoft.com/office/drawing/2014/main" val="20000"/>
                    </a:ext>
                  </a:extLst>
                </a:gridCol>
                <a:gridCol w="1211466">
                  <a:extLst>
                    <a:ext uri="{9D8B030D-6E8A-4147-A177-3AD203B41FA5}">
                      <a16:colId xmlns:a16="http://schemas.microsoft.com/office/drawing/2014/main" val="20001"/>
                    </a:ext>
                  </a:extLst>
                </a:gridCol>
                <a:gridCol w="1106536">
                  <a:extLst>
                    <a:ext uri="{9D8B030D-6E8A-4147-A177-3AD203B41FA5}">
                      <a16:colId xmlns:a16="http://schemas.microsoft.com/office/drawing/2014/main" val="20002"/>
                    </a:ext>
                  </a:extLst>
                </a:gridCol>
                <a:gridCol w="1783813">
                  <a:extLst>
                    <a:ext uri="{9D8B030D-6E8A-4147-A177-3AD203B41FA5}">
                      <a16:colId xmlns:a16="http://schemas.microsoft.com/office/drawing/2014/main" val="20003"/>
                    </a:ext>
                  </a:extLst>
                </a:gridCol>
                <a:gridCol w="2403854">
                  <a:extLst>
                    <a:ext uri="{9D8B030D-6E8A-4147-A177-3AD203B41FA5}">
                      <a16:colId xmlns:a16="http://schemas.microsoft.com/office/drawing/2014/main" val="20004"/>
                    </a:ext>
                  </a:extLst>
                </a:gridCol>
              </a:tblGrid>
              <a:tr h="351950">
                <a:tc>
                  <a:txBody>
                    <a:bodyPr/>
                    <a:lstStyle/>
                    <a:p>
                      <a:pPr algn="ctr"/>
                      <a:endParaRPr lang="en-US" dirty="0"/>
                    </a:p>
                  </a:txBody>
                  <a:tcPr anchor="ctr"/>
                </a:tc>
                <a:tc>
                  <a:txBody>
                    <a:bodyPr/>
                    <a:lstStyle/>
                    <a:p>
                      <a:pPr algn="ctr"/>
                      <a:r>
                        <a:rPr lang="zh-CN" altLang="en-US" dirty="0"/>
                        <a:t>请求方法</a:t>
                      </a:r>
                      <a:endParaRPr lang="en-US" dirty="0"/>
                    </a:p>
                  </a:txBody>
                  <a:tcPr anchor="ctr"/>
                </a:tc>
                <a:tc>
                  <a:txBody>
                    <a:bodyPr/>
                    <a:lstStyle/>
                    <a:p>
                      <a:pPr algn="ctr"/>
                      <a:r>
                        <a:rPr lang="zh-CN" altLang="en-US" dirty="0"/>
                        <a:t>状态码</a:t>
                      </a:r>
                      <a:endParaRPr lang="en-US" dirty="0"/>
                    </a:p>
                  </a:txBody>
                  <a:tcPr anchor="ctr"/>
                </a:tc>
                <a:tc>
                  <a:txBody>
                    <a:bodyPr/>
                    <a:lstStyle/>
                    <a:p>
                      <a:pPr algn="ctr"/>
                      <a:r>
                        <a:rPr lang="zh-CN" altLang="en-US" dirty="0"/>
                        <a:t>用户代理</a:t>
                      </a:r>
                      <a:endParaRPr lang="en-US" dirty="0"/>
                    </a:p>
                  </a:txBody>
                  <a:tcPr anchor="ctr"/>
                </a:tc>
                <a:tc>
                  <a:txBody>
                    <a:bodyPr/>
                    <a:lstStyle/>
                    <a:p>
                      <a:pPr algn="ctr"/>
                      <a:r>
                        <a:rPr lang="zh-CN" altLang="en-US" dirty="0"/>
                        <a:t>最常</a:t>
                      </a:r>
                      <a:r>
                        <a:rPr lang="en-US" altLang="zh-CN" dirty="0"/>
                        <a:t>URL</a:t>
                      </a:r>
                      <a:endParaRPr lang="en-US" dirty="0"/>
                    </a:p>
                  </a:txBody>
                  <a:tcPr anchor="ctr"/>
                </a:tc>
                <a:extLst>
                  <a:ext uri="{0D108BD9-81ED-4DB2-BD59-A6C34878D82A}">
                    <a16:rowId xmlns:a16="http://schemas.microsoft.com/office/drawing/2014/main" val="10000"/>
                  </a:ext>
                </a:extLst>
              </a:tr>
              <a:tr h="510196">
                <a:tc>
                  <a:txBody>
                    <a:bodyPr/>
                    <a:lstStyle/>
                    <a:p>
                      <a:pPr algn="ctr"/>
                      <a:r>
                        <a:rPr lang="en-US" dirty="0"/>
                        <a:t>Cluster0</a:t>
                      </a:r>
                    </a:p>
                  </a:txBody>
                  <a:tcPr anchor="ctr"/>
                </a:tc>
                <a:tc>
                  <a:txBody>
                    <a:bodyPr/>
                    <a:lstStyle/>
                    <a:p>
                      <a:pPr algn="ctr"/>
                      <a:r>
                        <a:rPr lang="en-US" altLang="zh-CN" dirty="0"/>
                        <a:t>GET</a:t>
                      </a:r>
                      <a:endParaRPr lang="en-US" dirty="0"/>
                    </a:p>
                  </a:txBody>
                  <a:tcPr anchor="ctr"/>
                </a:tc>
                <a:tc>
                  <a:txBody>
                    <a:bodyPr/>
                    <a:lstStyle/>
                    <a:p>
                      <a:pPr algn="ctr"/>
                      <a:r>
                        <a:rPr lang="en-US" dirty="0"/>
                        <a:t>200</a:t>
                      </a:r>
                    </a:p>
                  </a:txBody>
                  <a:tcPr anchor="ctr"/>
                </a:tc>
                <a:tc>
                  <a:txBody>
                    <a:bodyPr/>
                    <a:lstStyle/>
                    <a:p>
                      <a:pPr algn="ctr"/>
                      <a:r>
                        <a:rPr lang="en-US" altLang="zh-CN" dirty="0" err="1"/>
                        <a:t>Iphone</a:t>
                      </a:r>
                      <a:r>
                        <a:rPr lang="en-US" altLang="zh-CN" dirty="0"/>
                        <a:t> safari</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/image/57737/</a:t>
                      </a:r>
                      <a:r>
                        <a:rPr lang="en-US" dirty="0" err="1"/>
                        <a:t>productModel</a:t>
                      </a:r>
                      <a:r>
                        <a:rPr lang="en-US" dirty="0"/>
                        <a:t>/200x200</a:t>
                      </a:r>
                    </a:p>
                  </a:txBody>
                  <a:tcPr anchor="ctr"/>
                </a:tc>
                <a:extLst>
                  <a:ext uri="{0D108BD9-81ED-4DB2-BD59-A6C34878D82A}">
                    <a16:rowId xmlns:a16="http://schemas.microsoft.com/office/drawing/2014/main" val="10001"/>
                  </a:ext>
                </a:extLst>
              </a:tr>
              <a:tr h="29154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Cluster1</a:t>
                      </a:r>
                    </a:p>
                  </a:txBody>
                  <a:tcPr anchor="ctr"/>
                </a:tc>
                <a:tc>
                  <a:txBody>
                    <a:bodyPr/>
                    <a:lstStyle/>
                    <a:p>
                      <a:pPr algn="ctr"/>
                      <a:r>
                        <a:rPr lang="en-US" dirty="0"/>
                        <a:t>GET</a:t>
                      </a:r>
                    </a:p>
                  </a:txBody>
                  <a:tcPr anchor="ctr"/>
                </a:tc>
                <a:tc>
                  <a:txBody>
                    <a:bodyPr/>
                    <a:lstStyle/>
                    <a:p>
                      <a:pPr algn="ctr"/>
                      <a:r>
                        <a:rPr lang="en-US" dirty="0"/>
                        <a:t>200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Googlebot</a:t>
                      </a:r>
                    </a:p>
                  </a:txBody>
                  <a:tcPr anchor="ctr"/>
                </a:tc>
                <a:tc>
                  <a:txBody>
                    <a:bodyPr/>
                    <a:lstStyle/>
                    <a:p>
                      <a:pPr algn="ctr"/>
                      <a:r>
                        <a:rPr lang="zh-CN" altLang="en-US" dirty="0"/>
                        <a:t>网站根目录</a:t>
                      </a:r>
                      <a:r>
                        <a:rPr lang="en-US" altLang="zh-CN" dirty="0"/>
                        <a:t>/</a:t>
                      </a:r>
                      <a:endParaRPr lang="en-US" dirty="0"/>
                    </a:p>
                  </a:txBody>
                  <a:tcPr anchor="ctr"/>
                </a:tc>
                <a:extLst>
                  <a:ext uri="{0D108BD9-81ED-4DB2-BD59-A6C34878D82A}">
                    <a16:rowId xmlns:a16="http://schemas.microsoft.com/office/drawing/2014/main" val="10002"/>
                  </a:ext>
                </a:extLst>
              </a:tr>
              <a:tr h="29154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Cluster2</a:t>
                      </a:r>
                    </a:p>
                  </a:txBody>
                  <a:tcPr anchor="ctr"/>
                </a:tc>
                <a:tc>
                  <a:txBody>
                    <a:bodyPr/>
                    <a:lstStyle/>
                    <a:p>
                      <a:pPr algn="ctr"/>
                      <a:r>
                        <a:rPr lang="en-US" dirty="0"/>
                        <a:t>GET</a:t>
                      </a:r>
                    </a:p>
                  </a:txBody>
                  <a:tcPr anchor="ctr"/>
                </a:tc>
                <a:tc>
                  <a:txBody>
                    <a:bodyPr/>
                    <a:lstStyle/>
                    <a:p>
                      <a:pPr algn="ctr"/>
                      <a:r>
                        <a:rPr lang="en-US" dirty="0"/>
                        <a:t>200</a:t>
                      </a:r>
                    </a:p>
                  </a:txBody>
                  <a:tcPr anchor="ctr"/>
                </a:tc>
                <a:tc>
                  <a:txBody>
                    <a:bodyPr/>
                    <a:lstStyle/>
                    <a:p>
                      <a:pPr algn="ctr"/>
                      <a:r>
                        <a:rPr lang="en-US" altLang="zh-CN" dirty="0" err="1"/>
                        <a:t>Bingbot</a:t>
                      </a:r>
                      <a:endParaRPr lang="en-US" dirty="0"/>
                    </a:p>
                  </a:txBody>
                  <a:tcPr anchor="ctr"/>
                </a:tc>
                <a:tc>
                  <a:txBody>
                    <a:bodyPr/>
                    <a:lstStyle/>
                    <a:p>
                      <a:pPr algn="ctr"/>
                      <a:r>
                        <a:rPr lang="en-US" dirty="0"/>
                        <a:t>/settings/logo</a:t>
                      </a:r>
                    </a:p>
                  </a:txBody>
                  <a:tcPr anchor="ctr"/>
                </a:tc>
                <a:extLst>
                  <a:ext uri="{0D108BD9-81ED-4DB2-BD59-A6C34878D82A}">
                    <a16:rowId xmlns:a16="http://schemas.microsoft.com/office/drawing/2014/main" val="10003"/>
                  </a:ext>
                </a:extLst>
              </a:tr>
              <a:tr h="29154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Cluster3</a:t>
                      </a:r>
                    </a:p>
                  </a:txBody>
                  <a:tcPr anchor="ctr"/>
                </a:tc>
                <a:tc>
                  <a:txBody>
                    <a:bodyPr/>
                    <a:lstStyle/>
                    <a:p>
                      <a:pPr algn="ctr"/>
                      <a:r>
                        <a:rPr lang="en-US" dirty="0"/>
                        <a:t>GET</a:t>
                      </a:r>
                    </a:p>
                  </a:txBody>
                  <a:tcPr anchor="ctr"/>
                </a:tc>
                <a:tc>
                  <a:txBody>
                    <a:bodyPr/>
                    <a:lstStyle/>
                    <a:p>
                      <a:pPr algn="ctr"/>
                      <a:r>
                        <a:rPr lang="en-US" dirty="0"/>
                        <a:t>404</a:t>
                      </a:r>
                    </a:p>
                  </a:txBody>
                  <a:tcPr anchor="ctr"/>
                </a:tc>
                <a:tc>
                  <a:txBody>
                    <a:bodyPr/>
                    <a:lstStyle/>
                    <a:p>
                      <a:pPr algn="ctr"/>
                      <a:r>
                        <a:rPr lang="en-US" dirty="0"/>
                        <a:t>G</a:t>
                      </a:r>
                      <a:r>
                        <a:rPr lang="en-US" altLang="zh-CN" dirty="0"/>
                        <a:t>ooglebot</a:t>
                      </a:r>
                      <a:endParaRPr lang="en-US" dirty="0"/>
                    </a:p>
                  </a:txBody>
                  <a:tcPr anchor="ctr"/>
                </a:tc>
                <a:tc>
                  <a:txBody>
                    <a:bodyPr/>
                    <a:lstStyle/>
                    <a:p>
                      <a:pPr algn="ctr"/>
                      <a:r>
                        <a:rPr lang="zh-CN" altLang="en-US" dirty="0"/>
                        <a:t>包含错误信息的</a:t>
                      </a:r>
                      <a:r>
                        <a:rPr lang="en-US" altLang="zh-CN" dirty="0"/>
                        <a:t>URL</a:t>
                      </a:r>
                      <a:endParaRPr lang="en-US" dirty="0"/>
                    </a:p>
                  </a:txBody>
                  <a:tcPr anchor="ctr"/>
                </a:tc>
                <a:extLst>
                  <a:ext uri="{0D108BD9-81ED-4DB2-BD59-A6C34878D82A}">
                    <a16:rowId xmlns:a16="http://schemas.microsoft.com/office/drawing/2014/main" val="10004"/>
                  </a:ext>
                </a:extLst>
              </a:tr>
              <a:tr h="51019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dirty="0"/>
                        <a:t>Cluster4</a:t>
                      </a:r>
                    </a:p>
                    <a:p>
                      <a:pPr algn="ctr"/>
                      <a:endParaRPr lang="en-US" dirty="0"/>
                    </a:p>
                  </a:txBody>
                  <a:tcPr anchor="ctr"/>
                </a:tc>
                <a:tc>
                  <a:txBody>
                    <a:bodyPr/>
                    <a:lstStyle/>
                    <a:p>
                      <a:pPr algn="ctr"/>
                      <a:r>
                        <a:rPr lang="en-US" dirty="0"/>
                        <a:t>GET</a:t>
                      </a:r>
                    </a:p>
                  </a:txBody>
                  <a:tcPr anchor="ctr"/>
                </a:tc>
                <a:tc>
                  <a:txBody>
                    <a:bodyPr/>
                    <a:lstStyle/>
                    <a:p>
                      <a:pPr algn="ctr"/>
                      <a:r>
                        <a:rPr lang="en-US" dirty="0"/>
                        <a:t>200</a:t>
                      </a:r>
                    </a:p>
                  </a:txBody>
                  <a:tcPr anchor="ctr"/>
                </a:tc>
                <a:tc>
                  <a:txBody>
                    <a:bodyPr/>
                    <a:lstStyle/>
                    <a:p>
                      <a:pPr algn="ctr"/>
                      <a:r>
                        <a:rPr lang="en-US" altLang="zh-CN" dirty="0"/>
                        <a:t>Windows</a:t>
                      </a:r>
                      <a:r>
                        <a:rPr lang="zh-CN" altLang="en-US" dirty="0"/>
                        <a:t>的</a:t>
                      </a:r>
                      <a:r>
                        <a:rPr lang="en-US" altLang="zh-CN" dirty="0"/>
                        <a:t>chrome</a:t>
                      </a:r>
                      <a:endParaRPr lang="en-US" dirty="0"/>
                    </a:p>
                  </a:txBody>
                  <a:tcPr anchor="ctr"/>
                </a:tc>
                <a:tc>
                  <a:txBody>
                    <a:bodyPr/>
                    <a:lstStyle/>
                    <a:p>
                      <a:pPr algn="ctr"/>
                      <a:r>
                        <a:rPr lang="en-US" altLang="zh-CN" dirty="0"/>
                        <a:t>URL</a:t>
                      </a:r>
                      <a:r>
                        <a:rPr lang="zh-CN" altLang="en-US" dirty="0"/>
                        <a:t>各不相同</a:t>
                      </a:r>
                      <a:endParaRPr lang="en-US" altLang="zh-CN" dirty="0"/>
                    </a:p>
                  </a:txBody>
                  <a:tcPr anchor="ctr"/>
                </a:tc>
                <a:extLst>
                  <a:ext uri="{0D108BD9-81ED-4DB2-BD59-A6C34878D82A}">
                    <a16:rowId xmlns:a16="http://schemas.microsoft.com/office/drawing/2014/main" val="10005"/>
                  </a:ext>
                </a:extLst>
              </a:tr>
            </a:tbl>
          </a:graphicData>
        </a:graphic>
      </p:graphicFrame>
      <p:sp>
        <p:nvSpPr>
          <p:cNvPr id="25" name="文本框 24"/>
          <p:cNvSpPr txBox="1"/>
          <p:nvPr/>
        </p:nvSpPr>
        <p:spPr>
          <a:xfrm>
            <a:off x="422677" y="4180736"/>
            <a:ext cx="11346646" cy="1754326"/>
          </a:xfrm>
          <a:prstGeom prst="rect">
            <a:avLst/>
          </a:prstGeom>
          <a:noFill/>
        </p:spPr>
        <p:txBody>
          <a:bodyPr wrap="square">
            <a:spAutoFit/>
          </a:bodyPr>
          <a:lstStyle/>
          <a:p>
            <a:r>
              <a:rPr lang="zh-CN" altLang="en-US" b="1" dirty="0"/>
              <a:t>基于上述的聚类分析结果，</a:t>
            </a:r>
          </a:p>
          <a:p>
            <a:pPr marL="285750" indent="-285750">
              <a:buFont typeface="Arial" panose="020B0604020202020204" pitchFamily="34" charset="0"/>
              <a:buChar char="•"/>
            </a:pPr>
            <a:r>
              <a:rPr lang="en-US" altLang="zh-CN" dirty="0" err="1"/>
              <a:t>Cluter</a:t>
            </a:r>
            <a:r>
              <a:rPr lang="en-US" altLang="zh-CN" dirty="0"/>
              <a:t> 0</a:t>
            </a:r>
            <a:r>
              <a:rPr lang="zh-CN" altLang="en-US" dirty="0"/>
              <a:t>和</a:t>
            </a:r>
            <a:r>
              <a:rPr lang="en-US" altLang="zh-CN" dirty="0"/>
              <a:t>cluster</a:t>
            </a:r>
            <a:r>
              <a:rPr lang="zh-CN" altLang="en-US" dirty="0"/>
              <a:t> </a:t>
            </a:r>
            <a:r>
              <a:rPr lang="en-US" altLang="zh-CN" dirty="0"/>
              <a:t>4 </a:t>
            </a:r>
            <a:r>
              <a:rPr lang="zh-CN" altLang="en-US" dirty="0"/>
              <a:t>中的用户使用常规浏览器（</a:t>
            </a:r>
            <a:r>
              <a:rPr lang="en-US" altLang="zh-CN" dirty="0"/>
              <a:t>iPhone</a:t>
            </a:r>
            <a:r>
              <a:rPr lang="zh-CN" altLang="en-US" dirty="0"/>
              <a:t>的</a:t>
            </a:r>
            <a:r>
              <a:rPr lang="en-US" altLang="zh-CN" dirty="0"/>
              <a:t>Safari</a:t>
            </a:r>
            <a:r>
              <a:rPr lang="zh-CN" altLang="en-US" dirty="0"/>
              <a:t>和</a:t>
            </a:r>
            <a:r>
              <a:rPr lang="en-US" altLang="zh-CN" dirty="0"/>
              <a:t>Windows</a:t>
            </a:r>
            <a:r>
              <a:rPr lang="zh-CN" altLang="en-US" dirty="0"/>
              <a:t>的</a:t>
            </a:r>
            <a:r>
              <a:rPr lang="en-US" altLang="zh-CN" dirty="0"/>
              <a:t>Chrome</a:t>
            </a:r>
            <a:r>
              <a:rPr lang="zh-CN" altLang="en-US" dirty="0"/>
              <a:t>，这些用户更有可能是真实的购物者。</a:t>
            </a:r>
            <a:endParaRPr lang="en-US" altLang="zh-CN" dirty="0"/>
          </a:p>
          <a:p>
            <a:pPr marL="285750" indent="-285750">
              <a:buFont typeface="Arial" panose="020B0604020202020204" pitchFamily="34" charset="0"/>
              <a:buChar char="•"/>
            </a:pPr>
            <a:r>
              <a:rPr lang="en-US" altLang="zh-CN" dirty="0"/>
              <a:t>Cluster</a:t>
            </a:r>
            <a:r>
              <a:rPr lang="zh-CN" altLang="en-US" dirty="0"/>
              <a:t> </a:t>
            </a:r>
            <a:r>
              <a:rPr lang="en-US" altLang="zh-CN" dirty="0"/>
              <a:t>1</a:t>
            </a:r>
            <a:r>
              <a:rPr lang="zh-CN" altLang="en-US" dirty="0"/>
              <a:t>和</a:t>
            </a:r>
            <a:r>
              <a:rPr lang="en-US" altLang="zh-CN" dirty="0"/>
              <a:t>cluster</a:t>
            </a:r>
            <a:r>
              <a:rPr lang="zh-CN" altLang="en-US" dirty="0"/>
              <a:t> </a:t>
            </a:r>
            <a:r>
              <a:rPr lang="en-US" altLang="zh-CN" dirty="0"/>
              <a:t>2 </a:t>
            </a:r>
            <a:r>
              <a:rPr lang="zh-CN" altLang="en-US" dirty="0"/>
              <a:t>中的用户代理是搜索引擎的爬虫（</a:t>
            </a:r>
            <a:r>
              <a:rPr lang="en-US" altLang="zh-CN" dirty="0"/>
              <a:t>Googlebot</a:t>
            </a:r>
            <a:r>
              <a:rPr lang="zh-CN" altLang="en-US" dirty="0"/>
              <a:t>和</a:t>
            </a:r>
            <a:r>
              <a:rPr lang="en-US" altLang="zh-CN" dirty="0" err="1"/>
              <a:t>bingbot</a:t>
            </a:r>
            <a:r>
              <a:rPr lang="zh-CN" altLang="en-US" dirty="0"/>
              <a:t>），这些通常不涉及购买行为。</a:t>
            </a:r>
            <a:endParaRPr lang="en-US" altLang="zh-CN" dirty="0"/>
          </a:p>
          <a:p>
            <a:pPr marL="285750" indent="-285750">
              <a:buFont typeface="Arial" panose="020B0604020202020204" pitchFamily="34" charset="0"/>
              <a:buChar char="•"/>
            </a:pPr>
            <a:r>
              <a:rPr lang="en-US" altLang="zh-CN" dirty="0"/>
              <a:t>Custer</a:t>
            </a:r>
            <a:r>
              <a:rPr lang="zh-CN" altLang="en-US" dirty="0"/>
              <a:t> </a:t>
            </a:r>
            <a:r>
              <a:rPr lang="en-US" altLang="zh-CN" dirty="0"/>
              <a:t>3 </a:t>
            </a:r>
            <a:r>
              <a:rPr lang="zh-CN" altLang="en-US" dirty="0"/>
              <a:t>的请求中有较多的 </a:t>
            </a:r>
            <a:r>
              <a:rPr lang="en-US" altLang="zh-CN" dirty="0"/>
              <a:t>404 </a:t>
            </a:r>
            <a:r>
              <a:rPr lang="zh-CN" altLang="en-US" dirty="0"/>
              <a:t>状态码，这可能表示链接错误或页面不存在，不太可能代表有购买意图的用户。</a:t>
            </a:r>
          </a:p>
        </p:txBody>
      </p:sp>
      <p:sp>
        <p:nvSpPr>
          <p:cNvPr id="27" name="文本框 26"/>
          <p:cNvSpPr txBox="1"/>
          <p:nvPr/>
        </p:nvSpPr>
        <p:spPr>
          <a:xfrm>
            <a:off x="422677" y="5874636"/>
            <a:ext cx="11076596" cy="646331"/>
          </a:xfrm>
          <a:prstGeom prst="rect">
            <a:avLst/>
          </a:prstGeom>
          <a:noFill/>
        </p:spPr>
        <p:txBody>
          <a:bodyPr wrap="square">
            <a:spAutoFit/>
          </a:bodyPr>
          <a:lstStyle/>
          <a:p>
            <a:r>
              <a:rPr lang="zh-CN" altLang="en-US" dirty="0">
                <a:latin typeface="楷体" panose="02010609060101010101" pitchFamily="49" charset="-122"/>
                <a:ea typeface="楷体" panose="02010609060101010101" pitchFamily="49" charset="-122"/>
              </a:rPr>
              <a:t>注： 日志数据集包含信息有限，缺乏特定</a:t>
            </a:r>
            <a:r>
              <a:rPr lang="en-US" altLang="zh-CN" dirty="0">
                <a:latin typeface="楷体" panose="02010609060101010101" pitchFamily="49" charset="-122"/>
                <a:ea typeface="楷体" panose="02010609060101010101" pitchFamily="49" charset="-122"/>
              </a:rPr>
              <a:t>URL</a:t>
            </a:r>
            <a:r>
              <a:rPr lang="zh-CN" altLang="en-US" dirty="0">
                <a:latin typeface="楷体" panose="02010609060101010101" pitchFamily="49" charset="-122"/>
                <a:ea typeface="楷体" panose="02010609060101010101" pitchFamily="49" charset="-122"/>
              </a:rPr>
              <a:t>的结构信息，难以明确</a:t>
            </a:r>
            <a:r>
              <a:rPr lang="en-US" altLang="zh-CN" dirty="0">
                <a:latin typeface="楷体" panose="02010609060101010101" pitchFamily="49" charset="-122"/>
                <a:ea typeface="楷体" panose="02010609060101010101" pitchFamily="49" charset="-122"/>
              </a:rPr>
              <a:t>URL</a:t>
            </a:r>
            <a:r>
              <a:rPr lang="zh-CN" altLang="en-US" dirty="0">
                <a:latin typeface="楷体" panose="02010609060101010101" pitchFamily="49" charset="-122"/>
                <a:ea typeface="楷体" panose="02010609060101010101" pitchFamily="49" charset="-122"/>
              </a:rPr>
              <a:t>代表的用户行为，故无法直接确定哪些群集的用户表现出明显的购买欲望。</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31</a:t>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endParaRPr>
          </a:p>
        </p:txBody>
      </p:sp>
      <p:sp>
        <p:nvSpPr>
          <p:cNvPr id="3" name="标题 2"/>
          <p:cNvSpPr>
            <a:spLocks noGrp="1"/>
          </p:cNvSpPr>
          <p:nvPr>
            <p:ph type="title"/>
          </p:nvPr>
        </p:nvSpPr>
        <p:spPr/>
        <p:txBody>
          <a:bodyPr/>
          <a:lstStyle/>
          <a:p>
            <a:r>
              <a:rPr lang="en-US" altLang="zh-CN" dirty="0">
                <a:sym typeface="Arial" panose="020B0604020202020204" pitchFamily="34" charset="0"/>
              </a:rPr>
              <a:t>3.4 </a:t>
            </a:r>
            <a:r>
              <a:rPr lang="zh-CN" altLang="en-US" dirty="0">
                <a:sym typeface="Arial" panose="020B0604020202020204" pitchFamily="34" charset="0"/>
              </a:rPr>
              <a:t>可视化绘图</a:t>
            </a:r>
          </a:p>
        </p:txBody>
      </p:sp>
      <p:grpSp>
        <p:nvGrpSpPr>
          <p:cNvPr id="43" name="组合 42"/>
          <p:cNvGrpSpPr/>
          <p:nvPr/>
        </p:nvGrpSpPr>
        <p:grpSpPr>
          <a:xfrm>
            <a:off x="6524554" y="5484586"/>
            <a:ext cx="433294" cy="602550"/>
            <a:chOff x="4267200" y="2995612"/>
            <a:chExt cx="609600" cy="847725"/>
          </a:xfrm>
        </p:grpSpPr>
        <p:sp>
          <p:nvSpPr>
            <p:cNvPr id="44" name="Freeform 71"/>
            <p:cNvSpPr>
              <a:spLocks noEditPoints="1"/>
            </p:cNvSpPr>
            <p:nvPr/>
          </p:nvSpPr>
          <p:spPr bwMode="auto">
            <a:xfrm>
              <a:off x="4267200" y="2995612"/>
              <a:ext cx="561975" cy="314325"/>
            </a:xfrm>
            <a:custGeom>
              <a:avLst/>
              <a:gdLst>
                <a:gd name="T0" fmla="*/ 2147483647 w 298"/>
                <a:gd name="T1" fmla="*/ 2147483647 h 172"/>
                <a:gd name="T2" fmla="*/ 2147483647 w 298"/>
                <a:gd name="T3" fmla="*/ 2147483647 h 172"/>
                <a:gd name="T4" fmla="*/ 2147483647 w 298"/>
                <a:gd name="T5" fmla="*/ 2147483647 h 172"/>
                <a:gd name="T6" fmla="*/ 2147483647 w 298"/>
                <a:gd name="T7" fmla="*/ 2147483647 h 172"/>
                <a:gd name="T8" fmla="*/ 2147483647 w 298"/>
                <a:gd name="T9" fmla="*/ 2147483647 h 172"/>
                <a:gd name="T10" fmla="*/ 2147483647 w 298"/>
                <a:gd name="T11" fmla="*/ 2147483647 h 172"/>
                <a:gd name="T12" fmla="*/ 2147483647 w 298"/>
                <a:gd name="T13" fmla="*/ 0 h 172"/>
                <a:gd name="T14" fmla="*/ 2147483647 w 298"/>
                <a:gd name="T15" fmla="*/ 2147483647 h 172"/>
                <a:gd name="T16" fmla="*/ 2147483647 w 298"/>
                <a:gd name="T17" fmla="*/ 2147483647 h 172"/>
                <a:gd name="T18" fmla="*/ 2147483647 w 298"/>
                <a:gd name="T19" fmla="*/ 2147483647 h 172"/>
                <a:gd name="T20" fmla="*/ 2147483647 w 298"/>
                <a:gd name="T21" fmla="*/ 2147483647 h 172"/>
                <a:gd name="T22" fmla="*/ 2147483647 w 298"/>
                <a:gd name="T23" fmla="*/ 0 h 172"/>
                <a:gd name="T24" fmla="*/ 2147483647 w 298"/>
                <a:gd name="T25" fmla="*/ 2147483647 h 172"/>
                <a:gd name="T26" fmla="*/ 2147483647 w 298"/>
                <a:gd name="T27" fmla="*/ 2147483647 h 172"/>
                <a:gd name="T28" fmla="*/ 2147483647 w 298"/>
                <a:gd name="T29" fmla="*/ 2147483647 h 172"/>
                <a:gd name="T30" fmla="*/ 2147483647 w 298"/>
                <a:gd name="T31" fmla="*/ 0 h 172"/>
                <a:gd name="T32" fmla="*/ 2147483647 w 298"/>
                <a:gd name="T33" fmla="*/ 2147483647 h 172"/>
                <a:gd name="T34" fmla="*/ 2147483647 w 298"/>
                <a:gd name="T35" fmla="*/ 2147483647 h 172"/>
                <a:gd name="T36" fmla="*/ 2147483647 w 298"/>
                <a:gd name="T37" fmla="*/ 2147483647 h 172"/>
                <a:gd name="T38" fmla="*/ 2147483647 w 298"/>
                <a:gd name="T39" fmla="*/ 2147483647 h 172"/>
                <a:gd name="T40" fmla="*/ 0 w 298"/>
                <a:gd name="T41" fmla="*/ 2147483647 h 172"/>
                <a:gd name="T42" fmla="*/ 2147483647 w 298"/>
                <a:gd name="T43" fmla="*/ 2147483647 h 172"/>
                <a:gd name="T44" fmla="*/ 2147483647 w 298"/>
                <a:gd name="T45" fmla="*/ 2147483647 h 172"/>
                <a:gd name="T46" fmla="*/ 2147483647 w 298"/>
                <a:gd name="T47" fmla="*/ 2147483647 h 172"/>
                <a:gd name="T48" fmla="*/ 2147483647 w 298"/>
                <a:gd name="T49" fmla="*/ 2147483647 h 172"/>
                <a:gd name="T50" fmla="*/ 2147483647 w 298"/>
                <a:gd name="T51" fmla="*/ 2147483647 h 172"/>
                <a:gd name="T52" fmla="*/ 2147483647 w 298"/>
                <a:gd name="T53" fmla="*/ 2147483647 h 172"/>
                <a:gd name="T54" fmla="*/ 2147483647 w 298"/>
                <a:gd name="T55" fmla="*/ 2147483647 h 172"/>
                <a:gd name="T56" fmla="*/ 2147483647 w 298"/>
                <a:gd name="T57" fmla="*/ 2147483647 h 172"/>
                <a:gd name="T58" fmla="*/ 2147483647 w 298"/>
                <a:gd name="T59" fmla="*/ 2147483647 h 172"/>
                <a:gd name="T60" fmla="*/ 2147483647 w 298"/>
                <a:gd name="T61" fmla="*/ 2147483647 h 172"/>
                <a:gd name="T62" fmla="*/ 2147483647 w 298"/>
                <a:gd name="T63" fmla="*/ 2147483647 h 172"/>
                <a:gd name="T64" fmla="*/ 2147483647 w 298"/>
                <a:gd name="T65" fmla="*/ 2147483647 h 172"/>
                <a:gd name="T66" fmla="*/ 2147483647 w 298"/>
                <a:gd name="T67" fmla="*/ 2147483647 h 172"/>
                <a:gd name="T68" fmla="*/ 2147483647 w 298"/>
                <a:gd name="T69" fmla="*/ 2147483647 h 172"/>
                <a:gd name="T70" fmla="*/ 2147483647 w 298"/>
                <a:gd name="T71" fmla="*/ 2147483647 h 172"/>
                <a:gd name="T72" fmla="*/ 2147483647 w 298"/>
                <a:gd name="T73" fmla="*/ 2147483647 h 172"/>
                <a:gd name="T74" fmla="*/ 2147483647 w 298"/>
                <a:gd name="T75" fmla="*/ 2147483647 h 172"/>
                <a:gd name="T76" fmla="*/ 2147483647 w 298"/>
                <a:gd name="T77" fmla="*/ 2147483647 h 172"/>
                <a:gd name="T78" fmla="*/ 2147483647 w 298"/>
                <a:gd name="T79" fmla="*/ 2147483647 h 172"/>
                <a:gd name="T80" fmla="*/ 2147483647 w 298"/>
                <a:gd name="T81" fmla="*/ 2147483647 h 172"/>
                <a:gd name="T82" fmla="*/ 2147483647 w 298"/>
                <a:gd name="T83" fmla="*/ 2147483647 h 172"/>
                <a:gd name="T84" fmla="*/ 2147483647 w 298"/>
                <a:gd name="T85" fmla="*/ 2147483647 h 172"/>
                <a:gd name="T86" fmla="*/ 2147483647 w 298"/>
                <a:gd name="T87" fmla="*/ 2147483647 h 172"/>
                <a:gd name="T88" fmla="*/ 2147483647 w 298"/>
                <a:gd name="T89" fmla="*/ 2147483647 h 172"/>
                <a:gd name="T90" fmla="*/ 2147483647 w 298"/>
                <a:gd name="T91" fmla="*/ 2147483647 h 172"/>
                <a:gd name="T92" fmla="*/ 2147483647 w 298"/>
                <a:gd name="T93" fmla="*/ 2147483647 h 172"/>
                <a:gd name="T94" fmla="*/ 2147483647 w 298"/>
                <a:gd name="T95" fmla="*/ 2147483647 h 172"/>
                <a:gd name="T96" fmla="*/ 2147483647 w 298"/>
                <a:gd name="T97" fmla="*/ 2147483647 h 172"/>
                <a:gd name="T98" fmla="*/ 2147483647 w 298"/>
                <a:gd name="T99" fmla="*/ 2147483647 h 172"/>
                <a:gd name="T100" fmla="*/ 2147483647 w 298"/>
                <a:gd name="T101" fmla="*/ 2147483647 h 1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98"/>
                <a:gd name="T154" fmla="*/ 0 h 172"/>
                <a:gd name="T155" fmla="*/ 298 w 298"/>
                <a:gd name="T156" fmla="*/ 172 h 17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98" h="172">
                  <a:moveTo>
                    <a:pt x="77" y="172"/>
                  </a:moveTo>
                  <a:cubicBezTo>
                    <a:pt x="74" y="171"/>
                    <a:pt x="71" y="170"/>
                    <a:pt x="66" y="169"/>
                  </a:cubicBezTo>
                  <a:cubicBezTo>
                    <a:pt x="61" y="164"/>
                    <a:pt x="63" y="161"/>
                    <a:pt x="63" y="156"/>
                  </a:cubicBezTo>
                  <a:cubicBezTo>
                    <a:pt x="64" y="151"/>
                    <a:pt x="63" y="152"/>
                    <a:pt x="69" y="151"/>
                  </a:cubicBezTo>
                  <a:cubicBezTo>
                    <a:pt x="69" y="150"/>
                    <a:pt x="70" y="149"/>
                    <a:pt x="71" y="149"/>
                  </a:cubicBezTo>
                  <a:cubicBezTo>
                    <a:pt x="71" y="147"/>
                    <a:pt x="71" y="144"/>
                    <a:pt x="71" y="142"/>
                  </a:cubicBezTo>
                  <a:cubicBezTo>
                    <a:pt x="71" y="142"/>
                    <a:pt x="71" y="142"/>
                    <a:pt x="72" y="142"/>
                  </a:cubicBezTo>
                  <a:cubicBezTo>
                    <a:pt x="73" y="142"/>
                    <a:pt x="75" y="143"/>
                    <a:pt x="78" y="142"/>
                  </a:cubicBezTo>
                  <a:cubicBezTo>
                    <a:pt x="81" y="141"/>
                    <a:pt x="83" y="139"/>
                    <a:pt x="86" y="137"/>
                  </a:cubicBezTo>
                  <a:cubicBezTo>
                    <a:pt x="91" y="137"/>
                    <a:pt x="96" y="137"/>
                    <a:pt x="101" y="137"/>
                  </a:cubicBezTo>
                  <a:cubicBezTo>
                    <a:pt x="102" y="137"/>
                    <a:pt x="105" y="139"/>
                    <a:pt x="105" y="143"/>
                  </a:cubicBezTo>
                  <a:cubicBezTo>
                    <a:pt x="104" y="146"/>
                    <a:pt x="103" y="148"/>
                    <a:pt x="101" y="150"/>
                  </a:cubicBezTo>
                  <a:cubicBezTo>
                    <a:pt x="99" y="153"/>
                    <a:pt x="97" y="156"/>
                    <a:pt x="96" y="161"/>
                  </a:cubicBezTo>
                  <a:cubicBezTo>
                    <a:pt x="90" y="164"/>
                    <a:pt x="85" y="167"/>
                    <a:pt x="80" y="171"/>
                  </a:cubicBezTo>
                  <a:cubicBezTo>
                    <a:pt x="79" y="172"/>
                    <a:pt x="78" y="172"/>
                    <a:pt x="77" y="172"/>
                  </a:cubicBezTo>
                  <a:close/>
                  <a:moveTo>
                    <a:pt x="0" y="0"/>
                  </a:moveTo>
                  <a:cubicBezTo>
                    <a:pt x="73" y="0"/>
                    <a:pt x="73" y="0"/>
                    <a:pt x="73" y="0"/>
                  </a:cubicBezTo>
                  <a:cubicBezTo>
                    <a:pt x="73" y="2"/>
                    <a:pt x="73" y="5"/>
                    <a:pt x="73" y="8"/>
                  </a:cubicBezTo>
                  <a:cubicBezTo>
                    <a:pt x="73" y="10"/>
                    <a:pt x="74" y="11"/>
                    <a:pt x="77" y="13"/>
                  </a:cubicBezTo>
                  <a:cubicBezTo>
                    <a:pt x="77" y="14"/>
                    <a:pt x="78" y="15"/>
                    <a:pt x="79" y="17"/>
                  </a:cubicBezTo>
                  <a:cubicBezTo>
                    <a:pt x="75" y="17"/>
                    <a:pt x="73" y="19"/>
                    <a:pt x="70" y="20"/>
                  </a:cubicBezTo>
                  <a:cubicBezTo>
                    <a:pt x="66" y="25"/>
                    <a:pt x="61" y="27"/>
                    <a:pt x="57" y="31"/>
                  </a:cubicBezTo>
                  <a:cubicBezTo>
                    <a:pt x="54" y="33"/>
                    <a:pt x="50" y="34"/>
                    <a:pt x="47" y="33"/>
                  </a:cubicBezTo>
                  <a:cubicBezTo>
                    <a:pt x="45" y="33"/>
                    <a:pt x="44" y="32"/>
                    <a:pt x="41" y="31"/>
                  </a:cubicBezTo>
                  <a:cubicBezTo>
                    <a:pt x="37" y="25"/>
                    <a:pt x="37" y="27"/>
                    <a:pt x="33" y="26"/>
                  </a:cubicBezTo>
                  <a:cubicBezTo>
                    <a:pt x="32" y="27"/>
                    <a:pt x="31" y="27"/>
                    <a:pt x="31" y="29"/>
                  </a:cubicBezTo>
                  <a:cubicBezTo>
                    <a:pt x="31" y="30"/>
                    <a:pt x="31" y="31"/>
                    <a:pt x="31" y="32"/>
                  </a:cubicBezTo>
                  <a:cubicBezTo>
                    <a:pt x="28" y="35"/>
                    <a:pt x="24" y="38"/>
                    <a:pt x="22" y="42"/>
                  </a:cubicBezTo>
                  <a:cubicBezTo>
                    <a:pt x="19" y="43"/>
                    <a:pt x="16" y="43"/>
                    <a:pt x="15" y="44"/>
                  </a:cubicBezTo>
                  <a:cubicBezTo>
                    <a:pt x="10" y="42"/>
                    <a:pt x="9" y="40"/>
                    <a:pt x="7" y="38"/>
                  </a:cubicBezTo>
                  <a:cubicBezTo>
                    <a:pt x="6" y="38"/>
                    <a:pt x="5" y="37"/>
                    <a:pt x="4" y="37"/>
                  </a:cubicBezTo>
                  <a:cubicBezTo>
                    <a:pt x="2" y="37"/>
                    <a:pt x="1" y="37"/>
                    <a:pt x="0" y="37"/>
                  </a:cubicBezTo>
                  <a:cubicBezTo>
                    <a:pt x="0" y="0"/>
                    <a:pt x="0" y="0"/>
                    <a:pt x="0" y="0"/>
                  </a:cubicBezTo>
                  <a:close/>
                  <a:moveTo>
                    <a:pt x="74" y="0"/>
                  </a:moveTo>
                  <a:cubicBezTo>
                    <a:pt x="153" y="0"/>
                    <a:pt x="153" y="0"/>
                    <a:pt x="153" y="0"/>
                  </a:cubicBezTo>
                  <a:cubicBezTo>
                    <a:pt x="153" y="2"/>
                    <a:pt x="154" y="3"/>
                    <a:pt x="154" y="4"/>
                  </a:cubicBezTo>
                  <a:cubicBezTo>
                    <a:pt x="156" y="8"/>
                    <a:pt x="156" y="10"/>
                    <a:pt x="155" y="14"/>
                  </a:cubicBezTo>
                  <a:cubicBezTo>
                    <a:pt x="155" y="17"/>
                    <a:pt x="155" y="20"/>
                    <a:pt x="156" y="25"/>
                  </a:cubicBezTo>
                  <a:cubicBezTo>
                    <a:pt x="150" y="25"/>
                    <a:pt x="144" y="25"/>
                    <a:pt x="137" y="25"/>
                  </a:cubicBezTo>
                  <a:cubicBezTo>
                    <a:pt x="135" y="27"/>
                    <a:pt x="138" y="31"/>
                    <a:pt x="140" y="33"/>
                  </a:cubicBezTo>
                  <a:cubicBezTo>
                    <a:pt x="140" y="34"/>
                    <a:pt x="139" y="35"/>
                    <a:pt x="139" y="36"/>
                  </a:cubicBezTo>
                  <a:cubicBezTo>
                    <a:pt x="137" y="36"/>
                    <a:pt x="133" y="31"/>
                    <a:pt x="133" y="31"/>
                  </a:cubicBezTo>
                  <a:cubicBezTo>
                    <a:pt x="131" y="31"/>
                    <a:pt x="129" y="31"/>
                    <a:pt x="127" y="31"/>
                  </a:cubicBezTo>
                  <a:cubicBezTo>
                    <a:pt x="126" y="32"/>
                    <a:pt x="125" y="34"/>
                    <a:pt x="124" y="36"/>
                  </a:cubicBezTo>
                  <a:cubicBezTo>
                    <a:pt x="124" y="37"/>
                    <a:pt x="124" y="41"/>
                    <a:pt x="121" y="43"/>
                  </a:cubicBezTo>
                  <a:cubicBezTo>
                    <a:pt x="118" y="40"/>
                    <a:pt x="114" y="42"/>
                    <a:pt x="112" y="42"/>
                  </a:cubicBezTo>
                  <a:cubicBezTo>
                    <a:pt x="111" y="42"/>
                    <a:pt x="111" y="41"/>
                    <a:pt x="110" y="40"/>
                  </a:cubicBezTo>
                  <a:cubicBezTo>
                    <a:pt x="110" y="34"/>
                    <a:pt x="106" y="35"/>
                    <a:pt x="104" y="35"/>
                  </a:cubicBezTo>
                  <a:cubicBezTo>
                    <a:pt x="104" y="35"/>
                    <a:pt x="104" y="34"/>
                    <a:pt x="104" y="33"/>
                  </a:cubicBezTo>
                  <a:cubicBezTo>
                    <a:pt x="106" y="29"/>
                    <a:pt x="109" y="24"/>
                    <a:pt x="109" y="20"/>
                  </a:cubicBezTo>
                  <a:cubicBezTo>
                    <a:pt x="107" y="17"/>
                    <a:pt x="104" y="15"/>
                    <a:pt x="104" y="12"/>
                  </a:cubicBezTo>
                  <a:cubicBezTo>
                    <a:pt x="102" y="9"/>
                    <a:pt x="101" y="10"/>
                    <a:pt x="99" y="10"/>
                  </a:cubicBezTo>
                  <a:cubicBezTo>
                    <a:pt x="97" y="11"/>
                    <a:pt x="95" y="11"/>
                    <a:pt x="93" y="11"/>
                  </a:cubicBezTo>
                  <a:cubicBezTo>
                    <a:pt x="90" y="14"/>
                    <a:pt x="88" y="15"/>
                    <a:pt x="86" y="16"/>
                  </a:cubicBezTo>
                  <a:cubicBezTo>
                    <a:pt x="84" y="16"/>
                    <a:pt x="82" y="17"/>
                    <a:pt x="80" y="17"/>
                  </a:cubicBezTo>
                  <a:cubicBezTo>
                    <a:pt x="80" y="12"/>
                    <a:pt x="77" y="11"/>
                    <a:pt x="75" y="9"/>
                  </a:cubicBezTo>
                  <a:cubicBezTo>
                    <a:pt x="74" y="8"/>
                    <a:pt x="74" y="8"/>
                    <a:pt x="74" y="8"/>
                  </a:cubicBezTo>
                  <a:cubicBezTo>
                    <a:pt x="74" y="5"/>
                    <a:pt x="74" y="2"/>
                    <a:pt x="74" y="0"/>
                  </a:cubicBezTo>
                  <a:close/>
                  <a:moveTo>
                    <a:pt x="155" y="0"/>
                  </a:moveTo>
                  <a:cubicBezTo>
                    <a:pt x="200" y="0"/>
                    <a:pt x="200" y="0"/>
                    <a:pt x="200" y="0"/>
                  </a:cubicBezTo>
                  <a:cubicBezTo>
                    <a:pt x="200" y="1"/>
                    <a:pt x="200" y="1"/>
                    <a:pt x="200" y="2"/>
                  </a:cubicBezTo>
                  <a:cubicBezTo>
                    <a:pt x="200" y="3"/>
                    <a:pt x="200" y="6"/>
                    <a:pt x="199" y="7"/>
                  </a:cubicBezTo>
                  <a:cubicBezTo>
                    <a:pt x="195" y="11"/>
                    <a:pt x="194" y="11"/>
                    <a:pt x="194" y="17"/>
                  </a:cubicBezTo>
                  <a:cubicBezTo>
                    <a:pt x="194" y="18"/>
                    <a:pt x="195" y="19"/>
                    <a:pt x="195" y="20"/>
                  </a:cubicBezTo>
                  <a:cubicBezTo>
                    <a:pt x="194" y="23"/>
                    <a:pt x="192" y="29"/>
                    <a:pt x="193" y="33"/>
                  </a:cubicBezTo>
                  <a:cubicBezTo>
                    <a:pt x="193" y="34"/>
                    <a:pt x="193" y="35"/>
                    <a:pt x="194" y="35"/>
                  </a:cubicBezTo>
                  <a:cubicBezTo>
                    <a:pt x="192" y="36"/>
                    <a:pt x="189" y="37"/>
                    <a:pt x="187" y="39"/>
                  </a:cubicBezTo>
                  <a:cubicBezTo>
                    <a:pt x="183" y="35"/>
                    <a:pt x="179" y="38"/>
                    <a:pt x="174" y="40"/>
                  </a:cubicBezTo>
                  <a:cubicBezTo>
                    <a:pt x="172" y="40"/>
                    <a:pt x="171" y="41"/>
                    <a:pt x="169" y="41"/>
                  </a:cubicBezTo>
                  <a:cubicBezTo>
                    <a:pt x="168" y="40"/>
                    <a:pt x="165" y="40"/>
                    <a:pt x="164" y="40"/>
                  </a:cubicBezTo>
                  <a:cubicBezTo>
                    <a:pt x="164" y="39"/>
                    <a:pt x="164" y="39"/>
                    <a:pt x="164" y="39"/>
                  </a:cubicBezTo>
                  <a:cubicBezTo>
                    <a:pt x="167" y="36"/>
                    <a:pt x="170" y="33"/>
                    <a:pt x="172" y="30"/>
                  </a:cubicBezTo>
                  <a:cubicBezTo>
                    <a:pt x="172" y="26"/>
                    <a:pt x="171" y="25"/>
                    <a:pt x="171" y="24"/>
                  </a:cubicBezTo>
                  <a:cubicBezTo>
                    <a:pt x="167" y="24"/>
                    <a:pt x="165" y="24"/>
                    <a:pt x="163" y="25"/>
                  </a:cubicBezTo>
                  <a:cubicBezTo>
                    <a:pt x="162" y="25"/>
                    <a:pt x="160" y="25"/>
                    <a:pt x="158" y="26"/>
                  </a:cubicBezTo>
                  <a:cubicBezTo>
                    <a:pt x="158" y="23"/>
                    <a:pt x="157" y="21"/>
                    <a:pt x="156" y="19"/>
                  </a:cubicBezTo>
                  <a:cubicBezTo>
                    <a:pt x="156" y="14"/>
                    <a:pt x="158" y="10"/>
                    <a:pt x="157" y="4"/>
                  </a:cubicBezTo>
                  <a:cubicBezTo>
                    <a:pt x="156" y="4"/>
                    <a:pt x="156" y="3"/>
                    <a:pt x="155" y="3"/>
                  </a:cubicBezTo>
                  <a:cubicBezTo>
                    <a:pt x="155" y="2"/>
                    <a:pt x="155" y="1"/>
                    <a:pt x="155" y="0"/>
                  </a:cubicBezTo>
                  <a:close/>
                  <a:moveTo>
                    <a:pt x="202" y="0"/>
                  </a:moveTo>
                  <a:cubicBezTo>
                    <a:pt x="255" y="0"/>
                    <a:pt x="255" y="0"/>
                    <a:pt x="255" y="0"/>
                  </a:cubicBezTo>
                  <a:cubicBezTo>
                    <a:pt x="254" y="4"/>
                    <a:pt x="252" y="8"/>
                    <a:pt x="254" y="12"/>
                  </a:cubicBezTo>
                  <a:cubicBezTo>
                    <a:pt x="255" y="12"/>
                    <a:pt x="255" y="13"/>
                    <a:pt x="256" y="13"/>
                  </a:cubicBezTo>
                  <a:cubicBezTo>
                    <a:pt x="256" y="14"/>
                    <a:pt x="256" y="14"/>
                    <a:pt x="256" y="14"/>
                  </a:cubicBezTo>
                  <a:cubicBezTo>
                    <a:pt x="255" y="13"/>
                    <a:pt x="255" y="13"/>
                    <a:pt x="255" y="13"/>
                  </a:cubicBezTo>
                  <a:cubicBezTo>
                    <a:pt x="254" y="13"/>
                    <a:pt x="252" y="13"/>
                    <a:pt x="250" y="14"/>
                  </a:cubicBezTo>
                  <a:cubicBezTo>
                    <a:pt x="249" y="15"/>
                    <a:pt x="250" y="15"/>
                    <a:pt x="250" y="18"/>
                  </a:cubicBezTo>
                  <a:cubicBezTo>
                    <a:pt x="245" y="22"/>
                    <a:pt x="246" y="20"/>
                    <a:pt x="245" y="27"/>
                  </a:cubicBezTo>
                  <a:cubicBezTo>
                    <a:pt x="244" y="29"/>
                    <a:pt x="242" y="30"/>
                    <a:pt x="241" y="31"/>
                  </a:cubicBezTo>
                  <a:cubicBezTo>
                    <a:pt x="238" y="31"/>
                    <a:pt x="236" y="32"/>
                    <a:pt x="235" y="32"/>
                  </a:cubicBezTo>
                  <a:cubicBezTo>
                    <a:pt x="233" y="33"/>
                    <a:pt x="233" y="35"/>
                    <a:pt x="236" y="37"/>
                  </a:cubicBezTo>
                  <a:cubicBezTo>
                    <a:pt x="230" y="38"/>
                    <a:pt x="227" y="43"/>
                    <a:pt x="224" y="47"/>
                  </a:cubicBezTo>
                  <a:cubicBezTo>
                    <a:pt x="224" y="47"/>
                    <a:pt x="224" y="48"/>
                    <a:pt x="223" y="49"/>
                  </a:cubicBezTo>
                  <a:cubicBezTo>
                    <a:pt x="222" y="52"/>
                    <a:pt x="220" y="53"/>
                    <a:pt x="218" y="54"/>
                  </a:cubicBezTo>
                  <a:cubicBezTo>
                    <a:pt x="218" y="50"/>
                    <a:pt x="216" y="48"/>
                    <a:pt x="214" y="47"/>
                  </a:cubicBezTo>
                  <a:cubicBezTo>
                    <a:pt x="214" y="47"/>
                    <a:pt x="214" y="47"/>
                    <a:pt x="214" y="47"/>
                  </a:cubicBezTo>
                  <a:cubicBezTo>
                    <a:pt x="211" y="42"/>
                    <a:pt x="208" y="38"/>
                    <a:pt x="204" y="34"/>
                  </a:cubicBezTo>
                  <a:cubicBezTo>
                    <a:pt x="200" y="33"/>
                    <a:pt x="197" y="34"/>
                    <a:pt x="195" y="33"/>
                  </a:cubicBezTo>
                  <a:cubicBezTo>
                    <a:pt x="194" y="29"/>
                    <a:pt x="195" y="26"/>
                    <a:pt x="196" y="22"/>
                  </a:cubicBezTo>
                  <a:cubicBezTo>
                    <a:pt x="197" y="19"/>
                    <a:pt x="196" y="16"/>
                    <a:pt x="196" y="14"/>
                  </a:cubicBezTo>
                  <a:cubicBezTo>
                    <a:pt x="198" y="11"/>
                    <a:pt x="200" y="9"/>
                    <a:pt x="201" y="7"/>
                  </a:cubicBezTo>
                  <a:cubicBezTo>
                    <a:pt x="201" y="6"/>
                    <a:pt x="202" y="4"/>
                    <a:pt x="202" y="2"/>
                  </a:cubicBezTo>
                  <a:cubicBezTo>
                    <a:pt x="202" y="2"/>
                    <a:pt x="202" y="1"/>
                    <a:pt x="202" y="0"/>
                  </a:cubicBezTo>
                  <a:close/>
                  <a:moveTo>
                    <a:pt x="0" y="70"/>
                  </a:moveTo>
                  <a:cubicBezTo>
                    <a:pt x="0" y="55"/>
                    <a:pt x="0" y="55"/>
                    <a:pt x="0" y="55"/>
                  </a:cubicBezTo>
                  <a:cubicBezTo>
                    <a:pt x="2" y="56"/>
                    <a:pt x="4" y="56"/>
                    <a:pt x="6" y="57"/>
                  </a:cubicBezTo>
                  <a:cubicBezTo>
                    <a:pt x="7" y="57"/>
                    <a:pt x="8" y="58"/>
                    <a:pt x="10" y="59"/>
                  </a:cubicBezTo>
                  <a:cubicBezTo>
                    <a:pt x="11" y="59"/>
                    <a:pt x="13" y="59"/>
                    <a:pt x="14" y="59"/>
                  </a:cubicBezTo>
                  <a:cubicBezTo>
                    <a:pt x="14" y="61"/>
                    <a:pt x="15" y="62"/>
                    <a:pt x="15" y="63"/>
                  </a:cubicBezTo>
                  <a:cubicBezTo>
                    <a:pt x="14" y="64"/>
                    <a:pt x="14" y="65"/>
                    <a:pt x="13" y="66"/>
                  </a:cubicBezTo>
                  <a:cubicBezTo>
                    <a:pt x="11" y="68"/>
                    <a:pt x="9" y="69"/>
                    <a:pt x="7" y="69"/>
                  </a:cubicBezTo>
                  <a:cubicBezTo>
                    <a:pt x="4" y="69"/>
                    <a:pt x="2" y="70"/>
                    <a:pt x="0" y="70"/>
                  </a:cubicBezTo>
                  <a:close/>
                  <a:moveTo>
                    <a:pt x="0" y="53"/>
                  </a:moveTo>
                  <a:cubicBezTo>
                    <a:pt x="0" y="39"/>
                    <a:pt x="0" y="39"/>
                    <a:pt x="0" y="39"/>
                  </a:cubicBezTo>
                  <a:cubicBezTo>
                    <a:pt x="1" y="39"/>
                    <a:pt x="1" y="39"/>
                    <a:pt x="2" y="39"/>
                  </a:cubicBezTo>
                  <a:cubicBezTo>
                    <a:pt x="4" y="39"/>
                    <a:pt x="5" y="40"/>
                    <a:pt x="7" y="40"/>
                  </a:cubicBezTo>
                  <a:cubicBezTo>
                    <a:pt x="8" y="42"/>
                    <a:pt x="10" y="43"/>
                    <a:pt x="12" y="45"/>
                  </a:cubicBezTo>
                  <a:cubicBezTo>
                    <a:pt x="14" y="45"/>
                    <a:pt x="16" y="46"/>
                    <a:pt x="21" y="45"/>
                  </a:cubicBezTo>
                  <a:cubicBezTo>
                    <a:pt x="25" y="42"/>
                    <a:pt x="29" y="36"/>
                    <a:pt x="33" y="33"/>
                  </a:cubicBezTo>
                  <a:cubicBezTo>
                    <a:pt x="33" y="32"/>
                    <a:pt x="33" y="31"/>
                    <a:pt x="33" y="29"/>
                  </a:cubicBezTo>
                  <a:cubicBezTo>
                    <a:pt x="34" y="29"/>
                    <a:pt x="35" y="29"/>
                    <a:pt x="37" y="29"/>
                  </a:cubicBezTo>
                  <a:cubicBezTo>
                    <a:pt x="37" y="30"/>
                    <a:pt x="38" y="30"/>
                    <a:pt x="38" y="31"/>
                  </a:cubicBezTo>
                  <a:cubicBezTo>
                    <a:pt x="40" y="32"/>
                    <a:pt x="44" y="34"/>
                    <a:pt x="48" y="36"/>
                  </a:cubicBezTo>
                  <a:cubicBezTo>
                    <a:pt x="49" y="36"/>
                    <a:pt x="50" y="36"/>
                    <a:pt x="51" y="36"/>
                  </a:cubicBezTo>
                  <a:cubicBezTo>
                    <a:pt x="53" y="35"/>
                    <a:pt x="55" y="34"/>
                    <a:pt x="58" y="33"/>
                  </a:cubicBezTo>
                  <a:cubicBezTo>
                    <a:pt x="61" y="30"/>
                    <a:pt x="63" y="29"/>
                    <a:pt x="68" y="26"/>
                  </a:cubicBezTo>
                  <a:cubicBezTo>
                    <a:pt x="68" y="25"/>
                    <a:pt x="69" y="25"/>
                    <a:pt x="70" y="24"/>
                  </a:cubicBezTo>
                  <a:cubicBezTo>
                    <a:pt x="73" y="20"/>
                    <a:pt x="75" y="19"/>
                    <a:pt x="80" y="18"/>
                  </a:cubicBezTo>
                  <a:cubicBezTo>
                    <a:pt x="82" y="18"/>
                    <a:pt x="84" y="18"/>
                    <a:pt x="87" y="18"/>
                  </a:cubicBezTo>
                  <a:cubicBezTo>
                    <a:pt x="93" y="15"/>
                    <a:pt x="94" y="12"/>
                    <a:pt x="101" y="12"/>
                  </a:cubicBezTo>
                  <a:cubicBezTo>
                    <a:pt x="102" y="14"/>
                    <a:pt x="103" y="16"/>
                    <a:pt x="105" y="18"/>
                  </a:cubicBezTo>
                  <a:cubicBezTo>
                    <a:pt x="106" y="19"/>
                    <a:pt x="107" y="20"/>
                    <a:pt x="108" y="21"/>
                  </a:cubicBezTo>
                  <a:cubicBezTo>
                    <a:pt x="106" y="24"/>
                    <a:pt x="104" y="27"/>
                    <a:pt x="102" y="32"/>
                  </a:cubicBezTo>
                  <a:cubicBezTo>
                    <a:pt x="102" y="33"/>
                    <a:pt x="102" y="35"/>
                    <a:pt x="102" y="36"/>
                  </a:cubicBezTo>
                  <a:cubicBezTo>
                    <a:pt x="103" y="37"/>
                    <a:pt x="105" y="37"/>
                    <a:pt x="108" y="37"/>
                  </a:cubicBezTo>
                  <a:cubicBezTo>
                    <a:pt x="108" y="39"/>
                    <a:pt x="109" y="40"/>
                    <a:pt x="109" y="42"/>
                  </a:cubicBezTo>
                  <a:cubicBezTo>
                    <a:pt x="110" y="43"/>
                    <a:pt x="110" y="43"/>
                    <a:pt x="111" y="44"/>
                  </a:cubicBezTo>
                  <a:cubicBezTo>
                    <a:pt x="113" y="44"/>
                    <a:pt x="116" y="43"/>
                    <a:pt x="119" y="43"/>
                  </a:cubicBezTo>
                  <a:cubicBezTo>
                    <a:pt x="121" y="45"/>
                    <a:pt x="121" y="49"/>
                    <a:pt x="121" y="54"/>
                  </a:cubicBezTo>
                  <a:cubicBezTo>
                    <a:pt x="121" y="55"/>
                    <a:pt x="120" y="56"/>
                    <a:pt x="118" y="57"/>
                  </a:cubicBezTo>
                  <a:cubicBezTo>
                    <a:pt x="118" y="58"/>
                    <a:pt x="116" y="58"/>
                    <a:pt x="115" y="58"/>
                  </a:cubicBezTo>
                  <a:cubicBezTo>
                    <a:pt x="115" y="61"/>
                    <a:pt x="115" y="64"/>
                    <a:pt x="114" y="66"/>
                  </a:cubicBezTo>
                  <a:cubicBezTo>
                    <a:pt x="114" y="68"/>
                    <a:pt x="113" y="69"/>
                    <a:pt x="112" y="71"/>
                  </a:cubicBezTo>
                  <a:cubicBezTo>
                    <a:pt x="111" y="71"/>
                    <a:pt x="109" y="72"/>
                    <a:pt x="109" y="74"/>
                  </a:cubicBezTo>
                  <a:cubicBezTo>
                    <a:pt x="105" y="74"/>
                    <a:pt x="102" y="83"/>
                    <a:pt x="99" y="85"/>
                  </a:cubicBezTo>
                  <a:cubicBezTo>
                    <a:pt x="99" y="86"/>
                    <a:pt x="96" y="87"/>
                    <a:pt x="96" y="87"/>
                  </a:cubicBezTo>
                  <a:cubicBezTo>
                    <a:pt x="94" y="89"/>
                    <a:pt x="91" y="91"/>
                    <a:pt x="90" y="92"/>
                  </a:cubicBezTo>
                  <a:cubicBezTo>
                    <a:pt x="90" y="93"/>
                    <a:pt x="90" y="93"/>
                    <a:pt x="90" y="93"/>
                  </a:cubicBezTo>
                  <a:cubicBezTo>
                    <a:pt x="89" y="93"/>
                    <a:pt x="89" y="93"/>
                    <a:pt x="89" y="93"/>
                  </a:cubicBezTo>
                  <a:cubicBezTo>
                    <a:pt x="89" y="94"/>
                    <a:pt x="89" y="94"/>
                    <a:pt x="89" y="94"/>
                  </a:cubicBezTo>
                  <a:cubicBezTo>
                    <a:pt x="87" y="94"/>
                    <a:pt x="85" y="97"/>
                    <a:pt x="84" y="99"/>
                  </a:cubicBezTo>
                  <a:cubicBezTo>
                    <a:pt x="83" y="101"/>
                    <a:pt x="82" y="103"/>
                    <a:pt x="81" y="105"/>
                  </a:cubicBezTo>
                  <a:cubicBezTo>
                    <a:pt x="77" y="106"/>
                    <a:pt x="75" y="107"/>
                    <a:pt x="73" y="109"/>
                  </a:cubicBezTo>
                  <a:cubicBezTo>
                    <a:pt x="71" y="109"/>
                    <a:pt x="71" y="109"/>
                    <a:pt x="70" y="109"/>
                  </a:cubicBezTo>
                  <a:cubicBezTo>
                    <a:pt x="70" y="108"/>
                    <a:pt x="70" y="107"/>
                    <a:pt x="70" y="106"/>
                  </a:cubicBezTo>
                  <a:cubicBezTo>
                    <a:pt x="69" y="106"/>
                    <a:pt x="69" y="105"/>
                    <a:pt x="68" y="105"/>
                  </a:cubicBezTo>
                  <a:cubicBezTo>
                    <a:pt x="66" y="105"/>
                    <a:pt x="66" y="104"/>
                    <a:pt x="65" y="104"/>
                  </a:cubicBezTo>
                  <a:cubicBezTo>
                    <a:pt x="64" y="100"/>
                    <a:pt x="62" y="100"/>
                    <a:pt x="60" y="101"/>
                  </a:cubicBezTo>
                  <a:cubicBezTo>
                    <a:pt x="59" y="103"/>
                    <a:pt x="59" y="104"/>
                    <a:pt x="59" y="105"/>
                  </a:cubicBezTo>
                  <a:cubicBezTo>
                    <a:pt x="55" y="106"/>
                    <a:pt x="51" y="106"/>
                    <a:pt x="47" y="106"/>
                  </a:cubicBezTo>
                  <a:cubicBezTo>
                    <a:pt x="45" y="106"/>
                    <a:pt x="42" y="105"/>
                    <a:pt x="39" y="105"/>
                  </a:cubicBezTo>
                  <a:cubicBezTo>
                    <a:pt x="37" y="104"/>
                    <a:pt x="36" y="104"/>
                    <a:pt x="34" y="104"/>
                  </a:cubicBezTo>
                  <a:cubicBezTo>
                    <a:pt x="32" y="102"/>
                    <a:pt x="31" y="101"/>
                    <a:pt x="29" y="99"/>
                  </a:cubicBezTo>
                  <a:cubicBezTo>
                    <a:pt x="29" y="97"/>
                    <a:pt x="28" y="96"/>
                    <a:pt x="27" y="95"/>
                  </a:cubicBezTo>
                  <a:cubicBezTo>
                    <a:pt x="27" y="95"/>
                    <a:pt x="27" y="95"/>
                    <a:pt x="27" y="95"/>
                  </a:cubicBezTo>
                  <a:cubicBezTo>
                    <a:pt x="25" y="91"/>
                    <a:pt x="27" y="90"/>
                    <a:pt x="28" y="87"/>
                  </a:cubicBezTo>
                  <a:cubicBezTo>
                    <a:pt x="28" y="86"/>
                    <a:pt x="28" y="84"/>
                    <a:pt x="28" y="83"/>
                  </a:cubicBezTo>
                  <a:cubicBezTo>
                    <a:pt x="27" y="82"/>
                    <a:pt x="25" y="81"/>
                    <a:pt x="24" y="80"/>
                  </a:cubicBezTo>
                  <a:cubicBezTo>
                    <a:pt x="24" y="79"/>
                    <a:pt x="24" y="79"/>
                    <a:pt x="24" y="79"/>
                  </a:cubicBezTo>
                  <a:cubicBezTo>
                    <a:pt x="17" y="79"/>
                    <a:pt x="13" y="79"/>
                    <a:pt x="9" y="78"/>
                  </a:cubicBezTo>
                  <a:cubicBezTo>
                    <a:pt x="8" y="78"/>
                    <a:pt x="7" y="77"/>
                    <a:pt x="5" y="77"/>
                  </a:cubicBezTo>
                  <a:cubicBezTo>
                    <a:pt x="5" y="74"/>
                    <a:pt x="4" y="73"/>
                    <a:pt x="4" y="71"/>
                  </a:cubicBezTo>
                  <a:cubicBezTo>
                    <a:pt x="5" y="71"/>
                    <a:pt x="7" y="71"/>
                    <a:pt x="9" y="71"/>
                  </a:cubicBezTo>
                  <a:cubicBezTo>
                    <a:pt x="11" y="71"/>
                    <a:pt x="13" y="68"/>
                    <a:pt x="15" y="67"/>
                  </a:cubicBezTo>
                  <a:cubicBezTo>
                    <a:pt x="17" y="63"/>
                    <a:pt x="17" y="60"/>
                    <a:pt x="15" y="58"/>
                  </a:cubicBezTo>
                  <a:cubicBezTo>
                    <a:pt x="14" y="58"/>
                    <a:pt x="12" y="58"/>
                    <a:pt x="11" y="58"/>
                  </a:cubicBezTo>
                  <a:cubicBezTo>
                    <a:pt x="7" y="55"/>
                    <a:pt x="4" y="54"/>
                    <a:pt x="0" y="53"/>
                  </a:cubicBezTo>
                  <a:close/>
                  <a:moveTo>
                    <a:pt x="89" y="131"/>
                  </a:moveTo>
                  <a:cubicBezTo>
                    <a:pt x="85" y="128"/>
                    <a:pt x="85" y="126"/>
                    <a:pt x="84" y="124"/>
                  </a:cubicBezTo>
                  <a:cubicBezTo>
                    <a:pt x="83" y="120"/>
                    <a:pt x="81" y="118"/>
                    <a:pt x="80" y="116"/>
                  </a:cubicBezTo>
                  <a:cubicBezTo>
                    <a:pt x="80" y="111"/>
                    <a:pt x="80" y="112"/>
                    <a:pt x="83" y="109"/>
                  </a:cubicBezTo>
                  <a:cubicBezTo>
                    <a:pt x="84" y="101"/>
                    <a:pt x="84" y="100"/>
                    <a:pt x="91" y="94"/>
                  </a:cubicBezTo>
                  <a:cubicBezTo>
                    <a:pt x="95" y="91"/>
                    <a:pt x="98" y="88"/>
                    <a:pt x="102" y="85"/>
                  </a:cubicBezTo>
                  <a:cubicBezTo>
                    <a:pt x="105" y="81"/>
                    <a:pt x="108" y="78"/>
                    <a:pt x="112" y="73"/>
                  </a:cubicBezTo>
                  <a:cubicBezTo>
                    <a:pt x="115" y="71"/>
                    <a:pt x="115" y="69"/>
                    <a:pt x="116" y="66"/>
                  </a:cubicBezTo>
                  <a:cubicBezTo>
                    <a:pt x="116" y="58"/>
                    <a:pt x="119" y="60"/>
                    <a:pt x="123" y="55"/>
                  </a:cubicBezTo>
                  <a:cubicBezTo>
                    <a:pt x="123" y="52"/>
                    <a:pt x="123" y="47"/>
                    <a:pt x="123" y="44"/>
                  </a:cubicBezTo>
                  <a:cubicBezTo>
                    <a:pt x="125" y="42"/>
                    <a:pt x="125" y="39"/>
                    <a:pt x="126" y="37"/>
                  </a:cubicBezTo>
                  <a:cubicBezTo>
                    <a:pt x="126" y="35"/>
                    <a:pt x="127" y="34"/>
                    <a:pt x="128" y="33"/>
                  </a:cubicBezTo>
                  <a:cubicBezTo>
                    <a:pt x="129" y="33"/>
                    <a:pt x="130" y="33"/>
                    <a:pt x="131" y="33"/>
                  </a:cubicBezTo>
                  <a:cubicBezTo>
                    <a:pt x="133" y="34"/>
                    <a:pt x="135" y="36"/>
                    <a:pt x="137" y="38"/>
                  </a:cubicBezTo>
                  <a:cubicBezTo>
                    <a:pt x="138" y="38"/>
                    <a:pt x="139" y="38"/>
                    <a:pt x="140" y="38"/>
                  </a:cubicBezTo>
                  <a:cubicBezTo>
                    <a:pt x="143" y="36"/>
                    <a:pt x="143" y="33"/>
                    <a:pt x="143" y="32"/>
                  </a:cubicBezTo>
                  <a:cubicBezTo>
                    <a:pt x="142" y="31"/>
                    <a:pt x="139" y="29"/>
                    <a:pt x="138" y="27"/>
                  </a:cubicBezTo>
                  <a:cubicBezTo>
                    <a:pt x="139" y="27"/>
                    <a:pt x="139" y="27"/>
                    <a:pt x="139" y="27"/>
                  </a:cubicBezTo>
                  <a:cubicBezTo>
                    <a:pt x="146" y="27"/>
                    <a:pt x="151" y="27"/>
                    <a:pt x="156" y="27"/>
                  </a:cubicBezTo>
                  <a:cubicBezTo>
                    <a:pt x="158" y="29"/>
                    <a:pt x="164" y="29"/>
                    <a:pt x="168" y="25"/>
                  </a:cubicBezTo>
                  <a:cubicBezTo>
                    <a:pt x="169" y="25"/>
                    <a:pt x="169" y="25"/>
                    <a:pt x="170" y="25"/>
                  </a:cubicBezTo>
                  <a:cubicBezTo>
                    <a:pt x="170" y="27"/>
                    <a:pt x="170" y="29"/>
                    <a:pt x="170" y="30"/>
                  </a:cubicBezTo>
                  <a:cubicBezTo>
                    <a:pt x="168" y="32"/>
                    <a:pt x="164" y="35"/>
                    <a:pt x="162" y="38"/>
                  </a:cubicBezTo>
                  <a:cubicBezTo>
                    <a:pt x="162" y="42"/>
                    <a:pt x="163" y="43"/>
                    <a:pt x="171" y="43"/>
                  </a:cubicBezTo>
                  <a:cubicBezTo>
                    <a:pt x="174" y="41"/>
                    <a:pt x="177" y="40"/>
                    <a:pt x="181" y="39"/>
                  </a:cubicBezTo>
                  <a:cubicBezTo>
                    <a:pt x="182" y="39"/>
                    <a:pt x="183" y="39"/>
                    <a:pt x="184" y="39"/>
                  </a:cubicBezTo>
                  <a:cubicBezTo>
                    <a:pt x="184" y="39"/>
                    <a:pt x="185" y="40"/>
                    <a:pt x="186" y="40"/>
                  </a:cubicBezTo>
                  <a:cubicBezTo>
                    <a:pt x="192" y="40"/>
                    <a:pt x="195" y="33"/>
                    <a:pt x="203" y="36"/>
                  </a:cubicBezTo>
                  <a:cubicBezTo>
                    <a:pt x="205" y="38"/>
                    <a:pt x="206" y="40"/>
                    <a:pt x="208" y="42"/>
                  </a:cubicBezTo>
                  <a:cubicBezTo>
                    <a:pt x="210" y="45"/>
                    <a:pt x="213" y="48"/>
                    <a:pt x="216" y="53"/>
                  </a:cubicBezTo>
                  <a:cubicBezTo>
                    <a:pt x="216" y="54"/>
                    <a:pt x="216" y="54"/>
                    <a:pt x="216" y="55"/>
                  </a:cubicBezTo>
                  <a:cubicBezTo>
                    <a:pt x="212" y="55"/>
                    <a:pt x="212" y="56"/>
                    <a:pt x="210" y="57"/>
                  </a:cubicBezTo>
                  <a:cubicBezTo>
                    <a:pt x="208" y="59"/>
                    <a:pt x="203" y="60"/>
                    <a:pt x="206" y="65"/>
                  </a:cubicBezTo>
                  <a:cubicBezTo>
                    <a:pt x="206" y="65"/>
                    <a:pt x="206" y="65"/>
                    <a:pt x="206" y="66"/>
                  </a:cubicBezTo>
                  <a:cubicBezTo>
                    <a:pt x="201" y="68"/>
                    <a:pt x="195" y="72"/>
                    <a:pt x="189" y="76"/>
                  </a:cubicBezTo>
                  <a:cubicBezTo>
                    <a:pt x="189" y="76"/>
                    <a:pt x="188" y="77"/>
                    <a:pt x="187" y="78"/>
                  </a:cubicBezTo>
                  <a:cubicBezTo>
                    <a:pt x="185" y="78"/>
                    <a:pt x="184" y="77"/>
                    <a:pt x="184" y="77"/>
                  </a:cubicBezTo>
                  <a:cubicBezTo>
                    <a:pt x="183" y="77"/>
                    <a:pt x="182" y="77"/>
                    <a:pt x="181" y="77"/>
                  </a:cubicBezTo>
                  <a:cubicBezTo>
                    <a:pt x="180" y="77"/>
                    <a:pt x="179" y="78"/>
                    <a:pt x="179" y="79"/>
                  </a:cubicBezTo>
                  <a:cubicBezTo>
                    <a:pt x="178" y="79"/>
                    <a:pt x="177" y="79"/>
                    <a:pt x="177" y="79"/>
                  </a:cubicBezTo>
                  <a:cubicBezTo>
                    <a:pt x="174" y="76"/>
                    <a:pt x="173" y="77"/>
                    <a:pt x="171" y="77"/>
                  </a:cubicBezTo>
                  <a:cubicBezTo>
                    <a:pt x="171" y="79"/>
                    <a:pt x="171" y="80"/>
                    <a:pt x="171" y="82"/>
                  </a:cubicBezTo>
                  <a:cubicBezTo>
                    <a:pt x="169" y="84"/>
                    <a:pt x="167" y="81"/>
                    <a:pt x="165" y="86"/>
                  </a:cubicBezTo>
                  <a:cubicBezTo>
                    <a:pt x="161" y="86"/>
                    <a:pt x="162" y="85"/>
                    <a:pt x="161" y="83"/>
                  </a:cubicBezTo>
                  <a:cubicBezTo>
                    <a:pt x="160" y="83"/>
                    <a:pt x="160" y="83"/>
                    <a:pt x="160" y="83"/>
                  </a:cubicBezTo>
                  <a:cubicBezTo>
                    <a:pt x="158" y="81"/>
                    <a:pt x="157" y="80"/>
                    <a:pt x="155" y="79"/>
                  </a:cubicBezTo>
                  <a:cubicBezTo>
                    <a:pt x="155" y="79"/>
                    <a:pt x="154" y="79"/>
                    <a:pt x="153" y="79"/>
                  </a:cubicBezTo>
                  <a:cubicBezTo>
                    <a:pt x="152" y="81"/>
                    <a:pt x="152" y="81"/>
                    <a:pt x="151" y="83"/>
                  </a:cubicBezTo>
                  <a:cubicBezTo>
                    <a:pt x="150" y="85"/>
                    <a:pt x="148" y="87"/>
                    <a:pt x="147" y="89"/>
                  </a:cubicBezTo>
                  <a:cubicBezTo>
                    <a:pt x="143" y="91"/>
                    <a:pt x="143" y="91"/>
                    <a:pt x="140" y="94"/>
                  </a:cubicBezTo>
                  <a:cubicBezTo>
                    <a:pt x="139" y="94"/>
                    <a:pt x="138" y="95"/>
                    <a:pt x="136" y="95"/>
                  </a:cubicBezTo>
                  <a:cubicBezTo>
                    <a:pt x="135" y="96"/>
                    <a:pt x="134" y="97"/>
                    <a:pt x="133" y="99"/>
                  </a:cubicBezTo>
                  <a:cubicBezTo>
                    <a:pt x="128" y="99"/>
                    <a:pt x="127" y="99"/>
                    <a:pt x="125" y="101"/>
                  </a:cubicBezTo>
                  <a:cubicBezTo>
                    <a:pt x="125" y="101"/>
                    <a:pt x="125" y="102"/>
                    <a:pt x="124" y="103"/>
                  </a:cubicBezTo>
                  <a:cubicBezTo>
                    <a:pt x="124" y="103"/>
                    <a:pt x="123" y="103"/>
                    <a:pt x="122" y="103"/>
                  </a:cubicBezTo>
                  <a:cubicBezTo>
                    <a:pt x="118" y="101"/>
                    <a:pt x="118" y="102"/>
                    <a:pt x="114" y="103"/>
                  </a:cubicBezTo>
                  <a:cubicBezTo>
                    <a:pt x="110" y="104"/>
                    <a:pt x="107" y="105"/>
                    <a:pt x="104" y="106"/>
                  </a:cubicBezTo>
                  <a:cubicBezTo>
                    <a:pt x="99" y="107"/>
                    <a:pt x="97" y="107"/>
                    <a:pt x="94" y="110"/>
                  </a:cubicBezTo>
                  <a:cubicBezTo>
                    <a:pt x="94" y="112"/>
                    <a:pt x="93" y="113"/>
                    <a:pt x="93" y="114"/>
                  </a:cubicBezTo>
                  <a:cubicBezTo>
                    <a:pt x="89" y="116"/>
                    <a:pt x="88" y="116"/>
                    <a:pt x="88" y="120"/>
                  </a:cubicBezTo>
                  <a:cubicBezTo>
                    <a:pt x="90" y="122"/>
                    <a:pt x="95" y="125"/>
                    <a:pt x="95" y="129"/>
                  </a:cubicBezTo>
                  <a:cubicBezTo>
                    <a:pt x="93" y="130"/>
                    <a:pt x="90" y="131"/>
                    <a:pt x="89" y="131"/>
                  </a:cubicBezTo>
                  <a:close/>
                  <a:moveTo>
                    <a:pt x="283" y="82"/>
                  </a:moveTo>
                  <a:cubicBezTo>
                    <a:pt x="281" y="79"/>
                    <a:pt x="280" y="77"/>
                    <a:pt x="278" y="74"/>
                  </a:cubicBezTo>
                  <a:cubicBezTo>
                    <a:pt x="277" y="73"/>
                    <a:pt x="276" y="73"/>
                    <a:pt x="275" y="73"/>
                  </a:cubicBezTo>
                  <a:cubicBezTo>
                    <a:pt x="274" y="69"/>
                    <a:pt x="272" y="66"/>
                    <a:pt x="271" y="65"/>
                  </a:cubicBezTo>
                  <a:cubicBezTo>
                    <a:pt x="270" y="64"/>
                    <a:pt x="270" y="63"/>
                    <a:pt x="270" y="61"/>
                  </a:cubicBezTo>
                  <a:cubicBezTo>
                    <a:pt x="271" y="58"/>
                    <a:pt x="272" y="55"/>
                    <a:pt x="272" y="52"/>
                  </a:cubicBezTo>
                  <a:cubicBezTo>
                    <a:pt x="270" y="44"/>
                    <a:pt x="273" y="43"/>
                    <a:pt x="276" y="39"/>
                  </a:cubicBezTo>
                  <a:cubicBezTo>
                    <a:pt x="276" y="37"/>
                    <a:pt x="276" y="35"/>
                    <a:pt x="277" y="33"/>
                  </a:cubicBezTo>
                  <a:cubicBezTo>
                    <a:pt x="279" y="26"/>
                    <a:pt x="280" y="23"/>
                    <a:pt x="284" y="19"/>
                  </a:cubicBezTo>
                  <a:cubicBezTo>
                    <a:pt x="286" y="17"/>
                    <a:pt x="288" y="16"/>
                    <a:pt x="291" y="14"/>
                  </a:cubicBezTo>
                  <a:cubicBezTo>
                    <a:pt x="293" y="14"/>
                    <a:pt x="294" y="14"/>
                    <a:pt x="296" y="14"/>
                  </a:cubicBezTo>
                  <a:cubicBezTo>
                    <a:pt x="296" y="15"/>
                    <a:pt x="298" y="19"/>
                    <a:pt x="297" y="21"/>
                  </a:cubicBezTo>
                  <a:cubicBezTo>
                    <a:pt x="294" y="26"/>
                    <a:pt x="296" y="36"/>
                    <a:pt x="296" y="44"/>
                  </a:cubicBezTo>
                  <a:cubicBezTo>
                    <a:pt x="294" y="49"/>
                    <a:pt x="291" y="56"/>
                    <a:pt x="287" y="61"/>
                  </a:cubicBezTo>
                  <a:cubicBezTo>
                    <a:pt x="287" y="62"/>
                    <a:pt x="287" y="63"/>
                    <a:pt x="286" y="64"/>
                  </a:cubicBezTo>
                  <a:cubicBezTo>
                    <a:pt x="286" y="69"/>
                    <a:pt x="285" y="76"/>
                    <a:pt x="285" y="81"/>
                  </a:cubicBezTo>
                  <a:cubicBezTo>
                    <a:pt x="284" y="81"/>
                    <a:pt x="283" y="82"/>
                    <a:pt x="283" y="82"/>
                  </a:cubicBezTo>
                  <a:close/>
                </a:path>
              </a:pathLst>
            </a:custGeom>
            <a:solidFill>
              <a:schemeClr val="bg1">
                <a:lumMod val="50000"/>
              </a:schemeClr>
            </a:solidFill>
            <a:ln w="12700">
              <a:solidFill>
                <a:schemeClr val="bg1"/>
              </a:solidFill>
              <a:miter lim="800000"/>
            </a:ln>
          </p:spPr>
          <p:txBody>
            <a:bodyPr wrap="square" lIns="91440" tIns="45720" rIns="91440" bIns="4572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sz="1000"/>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sz="1000"/>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72"/>
            <p:cNvSpPr/>
            <p:nvPr/>
          </p:nvSpPr>
          <p:spPr bwMode="auto">
            <a:xfrm>
              <a:off x="4347992" y="3062927"/>
              <a:ext cx="495337" cy="744333"/>
            </a:xfrm>
            <a:custGeom>
              <a:avLst/>
              <a:gdLst>
                <a:gd name="T0" fmla="*/ 2147483647 w 273"/>
                <a:gd name="T1" fmla="*/ 2147483647 h 447"/>
                <a:gd name="T2" fmla="*/ 2147483647 w 273"/>
                <a:gd name="T3" fmla="*/ 2147483647 h 447"/>
                <a:gd name="T4" fmla="*/ 2147483647 w 273"/>
                <a:gd name="T5" fmla="*/ 2147483647 h 447"/>
                <a:gd name="T6" fmla="*/ 2147483647 w 273"/>
                <a:gd name="T7" fmla="*/ 2147483647 h 447"/>
                <a:gd name="T8" fmla="*/ 2147483647 w 273"/>
                <a:gd name="T9" fmla="*/ 0 h 447"/>
                <a:gd name="T10" fmla="*/ 0 60000 65536"/>
                <a:gd name="T11" fmla="*/ 0 60000 65536"/>
                <a:gd name="T12" fmla="*/ 0 60000 65536"/>
                <a:gd name="T13" fmla="*/ 0 60000 65536"/>
                <a:gd name="T14" fmla="*/ 0 60000 65536"/>
                <a:gd name="T15" fmla="*/ 0 w 273"/>
                <a:gd name="T16" fmla="*/ 0 h 447"/>
                <a:gd name="T17" fmla="*/ 273 w 273"/>
                <a:gd name="T18" fmla="*/ 447 h 447"/>
                <a:gd name="connsiteX0" fmla="*/ 764 w 9162"/>
                <a:gd name="connsiteY0" fmla="*/ 3022 h 8738"/>
                <a:gd name="connsiteX1" fmla="*/ 31 w 9162"/>
                <a:gd name="connsiteY1" fmla="*/ 7295 h 8738"/>
                <a:gd name="connsiteX2" fmla="*/ 3877 w 9162"/>
                <a:gd name="connsiteY2" fmla="*/ 8548 h 8738"/>
                <a:gd name="connsiteX3" fmla="*/ 7833 w 9162"/>
                <a:gd name="connsiteY3" fmla="*/ 2553 h 8738"/>
                <a:gd name="connsiteX4" fmla="*/ 9075 w 9162"/>
                <a:gd name="connsiteY4" fmla="*/ 0 h 8738"/>
                <a:gd name="connsiteX0-1" fmla="*/ 834 w 9905"/>
                <a:gd name="connsiteY0-2" fmla="*/ 3458 h 10000"/>
                <a:gd name="connsiteX1-3" fmla="*/ 34 w 9905"/>
                <a:gd name="connsiteY1-4" fmla="*/ 8349 h 10000"/>
                <a:gd name="connsiteX2-5" fmla="*/ 4232 w 9905"/>
                <a:gd name="connsiteY2-6" fmla="*/ 9783 h 10000"/>
                <a:gd name="connsiteX3-7" fmla="*/ 8549 w 9905"/>
                <a:gd name="connsiteY3-8" fmla="*/ 2922 h 10000"/>
                <a:gd name="connsiteX4-9" fmla="*/ 9905 w 9905"/>
                <a:gd name="connsiteY4-10" fmla="*/ 0 h 10000"/>
                <a:gd name="connsiteX0-11" fmla="*/ 842 w 10612"/>
                <a:gd name="connsiteY0-12" fmla="*/ 3857 h 10399"/>
                <a:gd name="connsiteX1-13" fmla="*/ 34 w 10612"/>
                <a:gd name="connsiteY1-14" fmla="*/ 8748 h 10399"/>
                <a:gd name="connsiteX2-15" fmla="*/ 4273 w 10612"/>
                <a:gd name="connsiteY2-16" fmla="*/ 10182 h 10399"/>
                <a:gd name="connsiteX3-17" fmla="*/ 8631 w 10612"/>
                <a:gd name="connsiteY3-18" fmla="*/ 3321 h 10399"/>
                <a:gd name="connsiteX4-19" fmla="*/ 10612 w 10612"/>
                <a:gd name="connsiteY4-20" fmla="*/ 0 h 103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612" h="10399">
                  <a:moveTo>
                    <a:pt x="842" y="3857"/>
                  </a:moveTo>
                  <a:cubicBezTo>
                    <a:pt x="3264" y="6905"/>
                    <a:pt x="277" y="7237"/>
                    <a:pt x="34" y="8748"/>
                  </a:cubicBezTo>
                  <a:cubicBezTo>
                    <a:pt x="-168" y="9285"/>
                    <a:pt x="437" y="11001"/>
                    <a:pt x="4273" y="10182"/>
                  </a:cubicBezTo>
                  <a:cubicBezTo>
                    <a:pt x="9398" y="7750"/>
                    <a:pt x="8228" y="5548"/>
                    <a:pt x="8631" y="3321"/>
                  </a:cubicBezTo>
                  <a:cubicBezTo>
                    <a:pt x="9238" y="1297"/>
                    <a:pt x="10444" y="2041"/>
                    <a:pt x="10612" y="0"/>
                  </a:cubicBezTo>
                </a:path>
              </a:pathLst>
            </a:custGeom>
            <a:noFill/>
            <a:ln w="25400" cap="rnd">
              <a:solidFill>
                <a:schemeClr val="bg1">
                  <a:lumMod val="50000"/>
                </a:schemeClr>
              </a:solidFill>
              <a:prstDash val="dash"/>
              <a:round/>
            </a:ln>
            <a:extLst>
              <a:ext uri="{909E8E84-426E-40DD-AFC4-6F175D3DCCD1}">
                <a14:hiddenFill xmlns:a14="http://schemas.microsoft.com/office/drawing/2010/main">
                  <a:solidFill>
                    <a:srgbClr val="99CCFF"/>
                  </a:solidFill>
                </a14:hiddenFill>
              </a:ext>
            </a:extLst>
          </p:spPr>
          <p:txBody>
            <a:bodyPr wrap="square" lIns="91440" tIns="45720" rIns="91440" bIns="4572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ts val="2200"/>
                </a:lnSpc>
                <a:spcBef>
                  <a:spcPts val="0"/>
                </a:spcBef>
                <a:spcAft>
                  <a:spcPts val="0"/>
                </a:spcAft>
                <a:buClrTx/>
                <a:buSzTx/>
                <a:buFontTx/>
                <a:buNone/>
                <a:defRPr sz="1000"/>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0" marR="0" lvl="0" indent="0" algn="l" defTabSz="914400" rtl="0" eaLnBrk="1" fontAlgn="auto" latinLnBrk="0" hangingPunct="1">
                <a:lnSpc>
                  <a:spcPts val="2200"/>
                </a:lnSpc>
                <a:spcBef>
                  <a:spcPts val="0"/>
                </a:spcBef>
                <a:spcAft>
                  <a:spcPts val="0"/>
                </a:spcAft>
                <a:buClrTx/>
                <a:buSzTx/>
                <a:buFontTx/>
                <a:buNone/>
                <a:defRPr sz="1000"/>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70"/>
            <p:cNvSpPr/>
            <p:nvPr/>
          </p:nvSpPr>
          <p:spPr bwMode="auto">
            <a:xfrm>
              <a:off x="4267200" y="2995612"/>
              <a:ext cx="609600" cy="847725"/>
            </a:xfrm>
            <a:custGeom>
              <a:avLst/>
              <a:gdLst>
                <a:gd name="T0" fmla="*/ 0 w 544"/>
                <a:gd name="T1" fmla="*/ 0 h 759"/>
                <a:gd name="T2" fmla="*/ 2147483647 w 544"/>
                <a:gd name="T3" fmla="*/ 0 h 759"/>
                <a:gd name="T4" fmla="*/ 2147483647 w 544"/>
                <a:gd name="T5" fmla="*/ 2147483647 h 759"/>
                <a:gd name="T6" fmla="*/ 0 w 544"/>
                <a:gd name="T7" fmla="*/ 2147483647 h 759"/>
                <a:gd name="T8" fmla="*/ 0 w 544"/>
                <a:gd name="T9" fmla="*/ 0 h 759"/>
                <a:gd name="T10" fmla="*/ 0 w 544"/>
                <a:gd name="T11" fmla="*/ 0 h 759"/>
                <a:gd name="T12" fmla="*/ 0 60000 65536"/>
                <a:gd name="T13" fmla="*/ 0 60000 65536"/>
                <a:gd name="T14" fmla="*/ 0 60000 65536"/>
                <a:gd name="T15" fmla="*/ 0 60000 65536"/>
                <a:gd name="T16" fmla="*/ 0 60000 65536"/>
                <a:gd name="T17" fmla="*/ 0 60000 65536"/>
                <a:gd name="T18" fmla="*/ 0 w 544"/>
                <a:gd name="T19" fmla="*/ 0 h 759"/>
                <a:gd name="T20" fmla="*/ 544 w 544"/>
                <a:gd name="T21" fmla="*/ 759 h 759"/>
              </a:gdLst>
              <a:ahLst/>
              <a:cxnLst>
                <a:cxn ang="T12">
                  <a:pos x="T0" y="T1"/>
                </a:cxn>
                <a:cxn ang="T13">
                  <a:pos x="T2" y="T3"/>
                </a:cxn>
                <a:cxn ang="T14">
                  <a:pos x="T4" y="T5"/>
                </a:cxn>
                <a:cxn ang="T15">
                  <a:pos x="T6" y="T7"/>
                </a:cxn>
                <a:cxn ang="T16">
                  <a:pos x="T8" y="T9"/>
                </a:cxn>
                <a:cxn ang="T17">
                  <a:pos x="T10" y="T11"/>
                </a:cxn>
              </a:cxnLst>
              <a:rect l="T18" t="T19" r="T20" b="T21"/>
              <a:pathLst>
                <a:path w="544" h="759">
                  <a:moveTo>
                    <a:pt x="0" y="0"/>
                  </a:moveTo>
                  <a:lnTo>
                    <a:pt x="544" y="0"/>
                  </a:lnTo>
                  <a:lnTo>
                    <a:pt x="544" y="759"/>
                  </a:lnTo>
                  <a:lnTo>
                    <a:pt x="0" y="759"/>
                  </a:lnTo>
                  <a:lnTo>
                    <a:pt x="0" y="0"/>
                  </a:lnTo>
                  <a:close/>
                </a:path>
              </a:pathLst>
            </a:custGeom>
            <a:noFill/>
            <a:ln w="19050">
              <a:solidFill>
                <a:schemeClr val="bg1">
                  <a:lumMod val="50000"/>
                </a:schemeClr>
              </a:solidFill>
              <a:miter lim="800000"/>
            </a:ln>
            <a:extLst>
              <a:ext uri="{909E8E84-426E-40DD-AFC4-6F175D3DCCD1}">
                <a14:hiddenFill xmlns:a14="http://schemas.microsoft.com/office/drawing/2010/main">
                  <a:solidFill>
                    <a:srgbClr val="99CCFF"/>
                  </a:solidFill>
                </a14:hiddenFill>
              </a:ext>
            </a:extLst>
          </p:spPr>
          <p:txBody>
            <a:bodyPr wrap="square" lIns="91440" tIns="45720" rIns="91440" bIns="4572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ts val="2200"/>
                </a:lnSpc>
                <a:spcBef>
                  <a:spcPts val="0"/>
                </a:spcBef>
                <a:spcAft>
                  <a:spcPts val="0"/>
                </a:spcAft>
                <a:buClrTx/>
                <a:buSzTx/>
                <a:buFontTx/>
                <a:buNone/>
                <a:defRPr sz="1000"/>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0" marR="0" lvl="0" indent="0" algn="l" defTabSz="914400" rtl="0" eaLnBrk="1" fontAlgn="auto" latinLnBrk="0" hangingPunct="1">
                <a:lnSpc>
                  <a:spcPts val="2200"/>
                </a:lnSpc>
                <a:spcBef>
                  <a:spcPts val="0"/>
                </a:spcBef>
                <a:spcAft>
                  <a:spcPts val="0"/>
                </a:spcAft>
                <a:buClrTx/>
                <a:buSzTx/>
                <a:buFontTx/>
                <a:buNone/>
                <a:defRPr sz="1000"/>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8" name="文本框 47"/>
          <p:cNvSpPr txBox="1"/>
          <p:nvPr/>
        </p:nvSpPr>
        <p:spPr>
          <a:xfrm>
            <a:off x="7614616" y="1344228"/>
            <a:ext cx="285011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rgbClr val="9A0001"/>
                </a:solidFill>
                <a:latin typeface="Arial" panose="020B0604020202020204" pitchFamily="34" charset="0"/>
                <a:ea typeface="微软雅黑" panose="020B0503020204020204" pitchFamily="34" charset="-122"/>
                <a:cs typeface="+mn-ea"/>
                <a:sym typeface="Arial" panose="020B0604020202020204" pitchFamily="34" charset="0"/>
              </a:rPr>
              <a:t>选取</a:t>
            </a:r>
            <a:r>
              <a:rPr kumimoji="0" lang="zh-CN" altLang="en-US" sz="2400" b="1" i="0" u="none" strike="noStrike" kern="1200" cap="none" spc="0" normalizeH="0" baseline="0" noProof="0" dirty="0">
                <a:ln>
                  <a:noFill/>
                </a:ln>
                <a:solidFill>
                  <a:srgbClr val="9A000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中国城市 </a:t>
            </a:r>
            <a:r>
              <a:rPr kumimoji="0" lang="en-GB" altLang="zh-CN" sz="2400" b="1" i="0" u="none" strike="noStrike" kern="1200" cap="none" spc="0" normalizeH="0" baseline="0" noProof="0" dirty="0">
                <a:ln>
                  <a:noFill/>
                </a:ln>
                <a:solidFill>
                  <a:srgbClr val="9A000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IP </a:t>
            </a:r>
            <a:r>
              <a:rPr kumimoji="0" lang="zh-CN" altLang="en-US" sz="2400" b="1" i="0" u="none" strike="noStrike" kern="1200" cap="none" spc="0" normalizeH="0" baseline="0" noProof="0" dirty="0">
                <a:ln>
                  <a:noFill/>
                </a:ln>
                <a:solidFill>
                  <a:srgbClr val="9A000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地理分布图的可视化</a:t>
            </a:r>
          </a:p>
        </p:txBody>
      </p:sp>
      <p:sp>
        <p:nvSpPr>
          <p:cNvPr id="49" name="文本框 48"/>
          <p:cNvSpPr txBox="1"/>
          <p:nvPr/>
        </p:nvSpPr>
        <p:spPr>
          <a:xfrm>
            <a:off x="7658925" y="2334609"/>
            <a:ext cx="2693732"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374151"/>
                </a:solidFill>
                <a:effectLst/>
                <a:latin typeface="Söhne"/>
              </a:rPr>
              <a:t>通过 </a:t>
            </a:r>
            <a:r>
              <a:rPr lang="en-GB" altLang="zh-CN" b="0" i="0" dirty="0">
                <a:solidFill>
                  <a:srgbClr val="374151"/>
                </a:solidFill>
                <a:effectLst/>
                <a:latin typeface="Söhne"/>
              </a:rPr>
              <a:t>IP </a:t>
            </a:r>
            <a:r>
              <a:rPr lang="zh-CN" altLang="en-US" b="0" i="0" dirty="0">
                <a:solidFill>
                  <a:srgbClr val="374151"/>
                </a:solidFill>
                <a:effectLst/>
                <a:latin typeface="Söhne"/>
              </a:rPr>
              <a:t>定位技术对全国范围内的流量进行地理分布分析，以实现网络数据流的空间可视化。</a:t>
            </a:r>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374151"/>
                </a:solidFill>
                <a:effectLst/>
                <a:latin typeface="Söhne"/>
              </a:rPr>
              <a:t>展示了国内主要的网络活动区域，对于流量管理和策略制定具有重要的参考价值。</a:t>
            </a:r>
            <a:endParaRPr kumimoji="0" lang="en-US" altLang="zh-CN"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p:cNvPicPr>
            <a:picLocks noChangeAspect="1"/>
          </p:cNvPicPr>
          <p:nvPr/>
        </p:nvPicPr>
        <p:blipFill>
          <a:blip r:embed="rId3"/>
          <a:stretch>
            <a:fillRect/>
          </a:stretch>
        </p:blipFill>
        <p:spPr>
          <a:xfrm>
            <a:off x="741841" y="973016"/>
            <a:ext cx="6216007" cy="5308511"/>
          </a:xfrm>
          <a:prstGeom prst="rect">
            <a:avLst/>
          </a:prstGeom>
        </p:spPr>
      </p:pic>
      <p:pic>
        <p:nvPicPr>
          <p:cNvPr id="5" name="图片 4">
            <a:extLst>
              <a:ext uri="{FF2B5EF4-FFF2-40B4-BE49-F238E27FC236}">
                <a16:creationId xmlns:a16="http://schemas.microsoft.com/office/drawing/2014/main" id="{BE4159AF-063A-1A36-FB68-832D3D131B08}"/>
              </a:ext>
            </a:extLst>
          </p:cNvPr>
          <p:cNvPicPr>
            <a:picLocks noChangeAspect="1"/>
          </p:cNvPicPr>
          <p:nvPr/>
        </p:nvPicPr>
        <p:blipFill>
          <a:blip r:embed="rId4"/>
          <a:stretch>
            <a:fillRect/>
          </a:stretch>
        </p:blipFill>
        <p:spPr>
          <a:xfrm>
            <a:off x="686423" y="4447580"/>
            <a:ext cx="617273" cy="174513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ṧľíḋê"/>
          <p:cNvSpPr/>
          <p:nvPr/>
        </p:nvSpPr>
        <p:spPr bwMode="gray">
          <a:xfrm>
            <a:off x="8052443" y="1693984"/>
            <a:ext cx="3495945" cy="3470031"/>
          </a:xfrm>
          <a:prstGeom prst="rect">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Font typeface="+mj-lt"/>
              <a:buAutoNum type="arabicPeriod"/>
            </a:pPr>
            <a:r>
              <a:rPr lang="zh-CN" altLang="en-US" sz="2000" b="1" i="0" dirty="0">
                <a:solidFill>
                  <a:srgbClr val="374151"/>
                </a:solidFill>
                <a:effectLst/>
                <a:latin typeface="Söhne"/>
              </a:rPr>
              <a:t>操作系统</a:t>
            </a:r>
            <a:r>
              <a:rPr lang="zh-CN" altLang="en-US" sz="2000" b="0" i="0" dirty="0">
                <a:solidFill>
                  <a:srgbClr val="374151"/>
                </a:solidFill>
                <a:effectLst/>
                <a:latin typeface="Söhne"/>
              </a:rPr>
              <a:t>：</a:t>
            </a:r>
            <a:r>
              <a:rPr lang="en-US" altLang="zh-CN" sz="2000" b="0" i="0" dirty="0">
                <a:solidFill>
                  <a:srgbClr val="374151"/>
                </a:solidFill>
                <a:effectLst/>
                <a:latin typeface="Söhne"/>
              </a:rPr>
              <a:t>"</a:t>
            </a:r>
            <a:r>
              <a:rPr lang="en-GB" altLang="zh-CN" sz="2000" b="0" i="0" dirty="0">
                <a:solidFill>
                  <a:srgbClr val="374151"/>
                </a:solidFill>
                <a:effectLst/>
                <a:latin typeface="Söhne"/>
              </a:rPr>
              <a:t>Windows" </a:t>
            </a:r>
            <a:r>
              <a:rPr lang="zh-CN" altLang="en-US" sz="2000" b="0" i="0" dirty="0">
                <a:solidFill>
                  <a:srgbClr val="374151"/>
                </a:solidFill>
                <a:effectLst/>
                <a:latin typeface="Söhne"/>
              </a:rPr>
              <a:t>和 </a:t>
            </a:r>
            <a:r>
              <a:rPr lang="en-US" altLang="zh-CN" sz="2000" b="0" i="0" dirty="0">
                <a:solidFill>
                  <a:srgbClr val="374151"/>
                </a:solidFill>
                <a:effectLst/>
                <a:latin typeface="Söhne"/>
              </a:rPr>
              <a:t>"</a:t>
            </a:r>
            <a:r>
              <a:rPr lang="en-GB" altLang="zh-CN" sz="2000" b="0" i="0" dirty="0">
                <a:solidFill>
                  <a:srgbClr val="374151"/>
                </a:solidFill>
                <a:effectLst/>
                <a:latin typeface="Söhne"/>
              </a:rPr>
              <a:t>Android" </a:t>
            </a:r>
            <a:r>
              <a:rPr lang="zh-CN" altLang="en-US" sz="2000" b="0" i="0" dirty="0">
                <a:solidFill>
                  <a:srgbClr val="374151"/>
                </a:solidFill>
                <a:effectLst/>
                <a:latin typeface="Söhne"/>
              </a:rPr>
              <a:t>是非常显著的，</a:t>
            </a:r>
            <a:r>
              <a:rPr lang="en-US" altLang="zh-CN" sz="2000" b="0" i="0" dirty="0">
                <a:solidFill>
                  <a:srgbClr val="374151"/>
                </a:solidFill>
                <a:effectLst/>
                <a:latin typeface="Söhne"/>
              </a:rPr>
              <a:t>"</a:t>
            </a:r>
            <a:r>
              <a:rPr lang="en-GB" altLang="zh-CN" sz="2000" b="0" i="0" dirty="0">
                <a:solidFill>
                  <a:srgbClr val="374151"/>
                </a:solidFill>
                <a:effectLst/>
                <a:latin typeface="Söhne"/>
              </a:rPr>
              <a:t>Mac" </a:t>
            </a:r>
            <a:r>
              <a:rPr lang="zh-CN" altLang="en-US" sz="2000" b="0" i="0" dirty="0">
                <a:solidFill>
                  <a:srgbClr val="374151"/>
                </a:solidFill>
                <a:effectLst/>
                <a:latin typeface="Söhne"/>
              </a:rPr>
              <a:t>和 </a:t>
            </a:r>
            <a:r>
              <a:rPr lang="en-US" altLang="zh-CN" sz="2000" b="0" i="0" dirty="0">
                <a:solidFill>
                  <a:srgbClr val="374151"/>
                </a:solidFill>
                <a:effectLst/>
                <a:latin typeface="Söhne"/>
              </a:rPr>
              <a:t>"</a:t>
            </a:r>
            <a:r>
              <a:rPr lang="en-GB" altLang="zh-CN" sz="2000" b="0" i="0" dirty="0">
                <a:solidFill>
                  <a:srgbClr val="374151"/>
                </a:solidFill>
                <a:effectLst/>
                <a:latin typeface="Söhne"/>
              </a:rPr>
              <a:t>iOS" </a:t>
            </a:r>
            <a:r>
              <a:rPr lang="zh-CN" altLang="en-US" sz="2000" b="0" i="0" dirty="0">
                <a:solidFill>
                  <a:srgbClr val="374151"/>
                </a:solidFill>
                <a:effectLst/>
                <a:latin typeface="Söhne"/>
              </a:rPr>
              <a:t>也出现了，但看起来不像前两个那么频繁。</a:t>
            </a:r>
          </a:p>
          <a:p>
            <a:pPr algn="l">
              <a:buFont typeface="+mj-lt"/>
              <a:buAutoNum type="arabicPeriod"/>
            </a:pPr>
            <a:r>
              <a:rPr lang="zh-CN" altLang="en-US" sz="2000" b="1" i="0" dirty="0">
                <a:solidFill>
                  <a:srgbClr val="374151"/>
                </a:solidFill>
                <a:effectLst/>
                <a:latin typeface="Söhne"/>
              </a:rPr>
              <a:t>移动设备</a:t>
            </a:r>
            <a:r>
              <a:rPr lang="zh-CN" altLang="en-US" sz="2000" b="0" i="0" dirty="0">
                <a:solidFill>
                  <a:srgbClr val="374151"/>
                </a:solidFill>
                <a:effectLst/>
                <a:latin typeface="Söhne"/>
              </a:rPr>
              <a:t>：像 </a:t>
            </a:r>
            <a:r>
              <a:rPr lang="en-US" altLang="zh-CN" sz="2000" b="0" i="0" dirty="0">
                <a:solidFill>
                  <a:srgbClr val="374151"/>
                </a:solidFill>
                <a:effectLst/>
                <a:latin typeface="Söhne"/>
              </a:rPr>
              <a:t>"</a:t>
            </a:r>
            <a:r>
              <a:rPr lang="en-GB" altLang="zh-CN" sz="2000" b="0" i="0" dirty="0">
                <a:solidFill>
                  <a:srgbClr val="374151"/>
                </a:solidFill>
                <a:effectLst/>
                <a:latin typeface="Söhne"/>
              </a:rPr>
              <a:t>Nexus"</a:t>
            </a:r>
            <a:r>
              <a:rPr lang="zh-CN" altLang="en-GB" sz="2000" b="0" i="0" dirty="0">
                <a:solidFill>
                  <a:srgbClr val="374151"/>
                </a:solidFill>
                <a:effectLst/>
                <a:latin typeface="Söhne"/>
              </a:rPr>
              <a:t>、</a:t>
            </a:r>
            <a:r>
              <a:rPr lang="en-GB" altLang="zh-CN" sz="2000" b="0" i="0" dirty="0">
                <a:solidFill>
                  <a:srgbClr val="374151"/>
                </a:solidFill>
                <a:effectLst/>
                <a:latin typeface="Söhne"/>
              </a:rPr>
              <a:t>"iPhone" </a:t>
            </a:r>
            <a:r>
              <a:rPr lang="zh-CN" altLang="en-US" sz="2000" b="0" i="0" dirty="0">
                <a:solidFill>
                  <a:srgbClr val="374151"/>
                </a:solidFill>
                <a:effectLst/>
                <a:latin typeface="Söhne"/>
              </a:rPr>
              <a:t>这样的关键词显示了特定类型的移动设备正在访问。</a:t>
            </a:r>
          </a:p>
          <a:p>
            <a:pPr algn="l">
              <a:buFont typeface="+mj-lt"/>
              <a:buAutoNum type="arabicPeriod"/>
            </a:pPr>
            <a:r>
              <a:rPr lang="zh-CN" altLang="en-US" sz="2000" b="1" i="0" dirty="0">
                <a:solidFill>
                  <a:srgbClr val="374151"/>
                </a:solidFill>
                <a:effectLst/>
                <a:latin typeface="Söhne"/>
              </a:rPr>
              <a:t>网络爬虫</a:t>
            </a:r>
            <a:r>
              <a:rPr lang="zh-CN" altLang="en-US" sz="2000" b="0" i="0" dirty="0">
                <a:solidFill>
                  <a:srgbClr val="374151"/>
                </a:solidFill>
                <a:effectLst/>
                <a:latin typeface="Söhne"/>
              </a:rPr>
              <a:t>：</a:t>
            </a:r>
            <a:r>
              <a:rPr lang="en-US" altLang="zh-CN" sz="2000" b="0" i="0" dirty="0">
                <a:solidFill>
                  <a:srgbClr val="374151"/>
                </a:solidFill>
                <a:effectLst/>
                <a:latin typeface="Söhne"/>
              </a:rPr>
              <a:t>“</a:t>
            </a:r>
            <a:r>
              <a:rPr lang="en-GB" altLang="zh-CN" sz="2000" b="0" i="0" dirty="0">
                <a:solidFill>
                  <a:srgbClr val="374151"/>
                </a:solidFill>
                <a:effectLst/>
                <a:latin typeface="Söhne"/>
              </a:rPr>
              <a:t>Googlebot” </a:t>
            </a:r>
            <a:r>
              <a:rPr lang="zh-CN" altLang="en-US" sz="2000" b="0" i="0" dirty="0">
                <a:solidFill>
                  <a:srgbClr val="374151"/>
                </a:solidFill>
                <a:effectLst/>
                <a:latin typeface="Söhne"/>
              </a:rPr>
              <a:t>和 </a:t>
            </a:r>
            <a:r>
              <a:rPr lang="en-US" altLang="zh-CN" sz="2000" b="0" i="0" dirty="0">
                <a:solidFill>
                  <a:srgbClr val="374151"/>
                </a:solidFill>
                <a:effectLst/>
                <a:latin typeface="Söhne"/>
              </a:rPr>
              <a:t>“</a:t>
            </a:r>
            <a:r>
              <a:rPr lang="en-GB" altLang="zh-CN" sz="2000" b="0" i="0" dirty="0" err="1">
                <a:solidFill>
                  <a:srgbClr val="374151"/>
                </a:solidFill>
                <a:effectLst/>
                <a:latin typeface="Söhne"/>
              </a:rPr>
              <a:t>bingbot</a:t>
            </a:r>
            <a:r>
              <a:rPr lang="en-GB" altLang="zh-CN" sz="2000" b="0" i="0" dirty="0">
                <a:solidFill>
                  <a:srgbClr val="374151"/>
                </a:solidFill>
                <a:effectLst/>
                <a:latin typeface="Söhne"/>
              </a:rPr>
              <a:t>” </a:t>
            </a:r>
            <a:r>
              <a:rPr lang="zh-CN" altLang="en-US" sz="2000" b="0" i="0" dirty="0">
                <a:solidFill>
                  <a:srgbClr val="374151"/>
                </a:solidFill>
                <a:effectLst/>
                <a:latin typeface="Söhne"/>
              </a:rPr>
              <a:t>显然指的是 </a:t>
            </a:r>
            <a:r>
              <a:rPr lang="en-GB" altLang="zh-CN" sz="2000" b="0" i="0" dirty="0">
                <a:solidFill>
                  <a:srgbClr val="374151"/>
                </a:solidFill>
                <a:effectLst/>
                <a:latin typeface="Söhne"/>
              </a:rPr>
              <a:t>Google </a:t>
            </a:r>
            <a:r>
              <a:rPr lang="zh-CN" altLang="en-US" sz="2000" b="0" i="0" dirty="0">
                <a:solidFill>
                  <a:srgbClr val="374151"/>
                </a:solidFill>
                <a:effectLst/>
                <a:latin typeface="Söhne"/>
              </a:rPr>
              <a:t>和 </a:t>
            </a:r>
            <a:r>
              <a:rPr lang="en-GB" altLang="zh-CN" sz="2000" b="0" i="0" dirty="0">
                <a:solidFill>
                  <a:srgbClr val="374151"/>
                </a:solidFill>
                <a:effectLst/>
                <a:latin typeface="Söhne"/>
              </a:rPr>
              <a:t>Bing </a:t>
            </a:r>
            <a:r>
              <a:rPr lang="zh-CN" altLang="en-US" sz="2000" b="0" i="0" dirty="0">
                <a:solidFill>
                  <a:srgbClr val="374151"/>
                </a:solidFill>
                <a:effectLst/>
                <a:latin typeface="Söhne"/>
              </a:rPr>
              <a:t>的搜索引擎爬虫。</a:t>
            </a:r>
          </a:p>
        </p:txBody>
      </p:sp>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32</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标题 2"/>
          <p:cNvSpPr>
            <a:spLocks noGrp="1"/>
          </p:cNvSpPr>
          <p:nvPr>
            <p:ph type="title"/>
          </p:nvPr>
        </p:nvSpPr>
        <p:spPr/>
        <p:txBody>
          <a:bodyPr/>
          <a:lstStyle/>
          <a:p>
            <a:r>
              <a:rPr lang="en-US" altLang="zh-CN" dirty="0">
                <a:sym typeface="Arial" panose="020B0604020202020204" pitchFamily="34" charset="0"/>
              </a:rPr>
              <a:t>3.4 </a:t>
            </a:r>
            <a:r>
              <a:rPr lang="zh-CN" altLang="en-US" dirty="0">
                <a:sym typeface="Arial" panose="020B0604020202020204" pitchFamily="34" charset="0"/>
              </a:rPr>
              <a:t>可视化绘图</a:t>
            </a:r>
          </a:p>
        </p:txBody>
      </p:sp>
      <p:sp>
        <p:nvSpPr>
          <p:cNvPr id="19" name="ïṡḷîḑé"/>
          <p:cNvSpPr/>
          <p:nvPr/>
        </p:nvSpPr>
        <p:spPr bwMode="gray">
          <a:xfrm>
            <a:off x="8052443" y="1077112"/>
            <a:ext cx="3495944" cy="505503"/>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en-GB" altLang="zh-CN"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web </a:t>
            </a:r>
            <a:r>
              <a:rPr kumimoji="0" lang="zh-CN" altLang="en-US"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请求代理词云</a:t>
            </a:r>
            <a:endParaRPr kumimoji="0" lang="en-US" altLang="zh-CN"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 name="图片 4"/>
          <p:cNvPicPr>
            <a:picLocks noChangeAspect="1"/>
          </p:cNvPicPr>
          <p:nvPr/>
        </p:nvPicPr>
        <p:blipFill>
          <a:blip r:embed="rId3"/>
          <a:stretch>
            <a:fillRect/>
          </a:stretch>
        </p:blipFill>
        <p:spPr>
          <a:xfrm>
            <a:off x="690504" y="1300071"/>
            <a:ext cx="6567487" cy="4026160"/>
          </a:xfrm>
          <a:prstGeom prst="rect">
            <a:avLst/>
          </a:prstGeom>
        </p:spPr>
      </p:pic>
      <p:sp>
        <p:nvSpPr>
          <p:cNvPr id="7" name="AutoShape 2" descr="Uploaded image"/>
          <p:cNvSpPr>
            <a:spLocks noChangeAspect="1" noChangeArrowheads="1"/>
          </p:cNvSpPr>
          <p:nvPr/>
        </p:nvSpPr>
        <p:spPr bwMode="auto">
          <a:xfrm>
            <a:off x="1270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33</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标题 2"/>
          <p:cNvSpPr>
            <a:spLocks noGrp="1"/>
          </p:cNvSpPr>
          <p:nvPr>
            <p:ph type="title"/>
          </p:nvPr>
        </p:nvSpPr>
        <p:spPr/>
        <p:txBody>
          <a:bodyPr/>
          <a:lstStyle/>
          <a:p>
            <a:r>
              <a:rPr lang="en-US" altLang="zh-CN" dirty="0">
                <a:sym typeface="Arial" panose="020B0604020202020204" pitchFamily="34" charset="0"/>
              </a:rPr>
              <a:t>3.4 </a:t>
            </a:r>
            <a:r>
              <a:rPr lang="zh-CN" altLang="en-US" dirty="0">
                <a:sym typeface="Arial" panose="020B0604020202020204" pitchFamily="34" charset="0"/>
              </a:rPr>
              <a:t>可视化绘图</a:t>
            </a:r>
          </a:p>
        </p:txBody>
      </p:sp>
      <p:sp>
        <p:nvSpPr>
          <p:cNvPr id="21" name="îŝľîḋé"/>
          <p:cNvSpPr/>
          <p:nvPr/>
        </p:nvSpPr>
        <p:spPr bwMode="gray">
          <a:xfrm>
            <a:off x="7650356" y="1111294"/>
            <a:ext cx="3873428" cy="460556"/>
          </a:xfrm>
          <a:prstGeom prst="rect">
            <a:avLst/>
          </a:prstGeom>
          <a:solidFill>
            <a:schemeClr val="accent1"/>
          </a:solidFill>
          <a:ln w="9525" cap="flat" cmpd="sng" algn="ctr">
            <a:noFill/>
            <a:prstDash val="solid"/>
            <a:miter lim="800000"/>
          </a:ln>
          <a:effectLst/>
        </p:spPr>
        <p:txBody>
          <a:bodyPr rot="0" spcFirstLastPara="0" vert="horz" wrap="none" lIns="90000" tIns="46800" rIns="90000" bIns="46800" numCol="1" spcCol="0" rtlCol="0" fromWordArt="0" anchor="ctr" anchorCtr="0" forceAA="0" compatLnSpc="1">
            <a:norm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请求</a:t>
            </a:r>
            <a:r>
              <a:rPr kumimoji="0" lang="en-US" altLang="zh-CN"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URL</a:t>
            </a:r>
            <a:r>
              <a:rPr lang="zh-CN" altLang="en-US" b="1" kern="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词云</a:t>
            </a:r>
            <a:endParaRPr kumimoji="0" lang="en-US" altLang="zh-CN"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îṧḻíḓé"/>
          <p:cNvSpPr/>
          <p:nvPr/>
        </p:nvSpPr>
        <p:spPr bwMode="gray">
          <a:xfrm>
            <a:off x="7650355" y="1804074"/>
            <a:ext cx="3873429" cy="3903920"/>
          </a:xfrm>
          <a:prstGeom prst="rect">
            <a:avLst/>
          </a:prstGeom>
          <a:solidFill>
            <a:schemeClr val="bg1"/>
          </a:solidFill>
          <a:ln>
            <a:noFill/>
          </a:ln>
          <a:effectLst>
            <a:outerShdw blurRad="381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Font typeface="+mj-lt"/>
              <a:buAutoNum type="arabicPeriod"/>
            </a:pPr>
            <a:r>
              <a:rPr lang="en-GB" altLang="zh-CN" b="1" i="0" dirty="0">
                <a:solidFill>
                  <a:srgbClr val="374151"/>
                </a:solidFill>
                <a:effectLst/>
                <a:latin typeface="Söhne"/>
              </a:rPr>
              <a:t>HTTPS</a:t>
            </a:r>
            <a:r>
              <a:rPr lang="zh-CN" altLang="en-US" b="1" i="0" dirty="0">
                <a:solidFill>
                  <a:srgbClr val="374151"/>
                </a:solidFill>
                <a:effectLst/>
                <a:latin typeface="Söhne"/>
              </a:rPr>
              <a:t>占据主导</a:t>
            </a:r>
            <a:r>
              <a:rPr lang="zh-CN" altLang="en-US" b="0" i="0" dirty="0">
                <a:solidFill>
                  <a:srgbClr val="374151"/>
                </a:solidFill>
                <a:effectLst/>
                <a:latin typeface="Söhne"/>
              </a:rPr>
              <a:t>：词云中 </a:t>
            </a:r>
            <a:r>
              <a:rPr lang="en-US" altLang="zh-CN" b="0" i="0" dirty="0">
                <a:solidFill>
                  <a:srgbClr val="374151"/>
                </a:solidFill>
                <a:effectLst/>
                <a:latin typeface="Söhne"/>
              </a:rPr>
              <a:t>"</a:t>
            </a:r>
            <a:r>
              <a:rPr lang="en-GB" altLang="zh-CN" b="0" i="0" dirty="0">
                <a:solidFill>
                  <a:srgbClr val="374151"/>
                </a:solidFill>
                <a:effectLst/>
                <a:latin typeface="Söhne"/>
              </a:rPr>
              <a:t>https" </a:t>
            </a:r>
            <a:r>
              <a:rPr lang="zh-CN" altLang="en-US" b="0" i="0" dirty="0">
                <a:solidFill>
                  <a:srgbClr val="374151"/>
                </a:solidFill>
                <a:effectLst/>
                <a:latin typeface="Söhne"/>
              </a:rPr>
              <a:t>一词非常突出</a:t>
            </a:r>
            <a:endParaRPr lang="en-US" altLang="zh-CN" b="0" i="0" dirty="0">
              <a:solidFill>
                <a:srgbClr val="374151"/>
              </a:solidFill>
              <a:effectLst/>
              <a:latin typeface="Söhne"/>
            </a:endParaRPr>
          </a:p>
          <a:p>
            <a:pPr algn="l">
              <a:buFont typeface="+mj-lt"/>
              <a:buAutoNum type="arabicPeriod"/>
            </a:pPr>
            <a:r>
              <a:rPr lang="zh-CN" altLang="en-US" b="1" i="0" dirty="0">
                <a:solidFill>
                  <a:srgbClr val="374151"/>
                </a:solidFill>
                <a:effectLst/>
                <a:latin typeface="Söhne"/>
              </a:rPr>
              <a:t>浏览和产品关键词</a:t>
            </a:r>
            <a:r>
              <a:rPr lang="zh-CN" altLang="en-US" b="0" i="0" dirty="0">
                <a:solidFill>
                  <a:srgbClr val="374151"/>
                </a:solidFill>
                <a:effectLst/>
                <a:latin typeface="Söhne"/>
              </a:rPr>
              <a:t>：词云中 </a:t>
            </a:r>
            <a:r>
              <a:rPr lang="en-US" altLang="zh-CN" b="0" i="0" dirty="0">
                <a:solidFill>
                  <a:srgbClr val="374151"/>
                </a:solidFill>
                <a:effectLst/>
                <a:latin typeface="Söhne"/>
              </a:rPr>
              <a:t>"</a:t>
            </a:r>
            <a:r>
              <a:rPr lang="en-GB" altLang="zh-CN" b="0" i="0" dirty="0">
                <a:solidFill>
                  <a:srgbClr val="374151"/>
                </a:solidFill>
                <a:effectLst/>
                <a:latin typeface="Söhne"/>
              </a:rPr>
              <a:t>browse" </a:t>
            </a:r>
            <a:r>
              <a:rPr lang="zh-CN" altLang="en-US" b="0" i="0" dirty="0">
                <a:solidFill>
                  <a:srgbClr val="374151"/>
                </a:solidFill>
                <a:effectLst/>
                <a:latin typeface="Söhne"/>
              </a:rPr>
              <a:t>和 </a:t>
            </a:r>
            <a:r>
              <a:rPr lang="en-US" altLang="zh-CN" b="0" i="0" dirty="0">
                <a:solidFill>
                  <a:srgbClr val="374151"/>
                </a:solidFill>
                <a:effectLst/>
                <a:latin typeface="Söhne"/>
              </a:rPr>
              <a:t>"</a:t>
            </a:r>
            <a:r>
              <a:rPr lang="en-GB" altLang="zh-CN" b="0" i="0" dirty="0">
                <a:solidFill>
                  <a:srgbClr val="374151"/>
                </a:solidFill>
                <a:effectLst/>
                <a:latin typeface="Söhne"/>
              </a:rPr>
              <a:t>product" </a:t>
            </a:r>
            <a:r>
              <a:rPr lang="zh-CN" altLang="en-US" b="0" i="0" dirty="0">
                <a:solidFill>
                  <a:srgbClr val="374151"/>
                </a:solidFill>
                <a:effectLst/>
                <a:latin typeface="Söhne"/>
              </a:rPr>
              <a:t>也非常显眼</a:t>
            </a:r>
            <a:endParaRPr lang="en-US" altLang="zh-CN" b="0" i="0" dirty="0">
              <a:solidFill>
                <a:srgbClr val="374151"/>
              </a:solidFill>
              <a:effectLst/>
              <a:latin typeface="Söhne"/>
            </a:endParaRPr>
          </a:p>
          <a:p>
            <a:pPr algn="l">
              <a:buFont typeface="+mj-lt"/>
              <a:buAutoNum type="arabicPeriod"/>
            </a:pPr>
            <a:r>
              <a:rPr lang="zh-CN" altLang="en-US" b="1" i="0" dirty="0">
                <a:solidFill>
                  <a:srgbClr val="374151"/>
                </a:solidFill>
                <a:effectLst/>
                <a:latin typeface="Söhne"/>
              </a:rPr>
              <a:t>家电和日用品</a:t>
            </a:r>
            <a:r>
              <a:rPr lang="zh-CN" altLang="en-US" b="0" i="0" dirty="0">
                <a:solidFill>
                  <a:srgbClr val="374151"/>
                </a:solidFill>
                <a:effectLst/>
                <a:latin typeface="Söhne"/>
              </a:rPr>
              <a:t>：出现了 </a:t>
            </a:r>
            <a:r>
              <a:rPr lang="en-US" altLang="zh-CN" b="0" i="0" dirty="0">
                <a:solidFill>
                  <a:srgbClr val="374151"/>
                </a:solidFill>
                <a:effectLst/>
                <a:latin typeface="Söhne"/>
              </a:rPr>
              <a:t>"</a:t>
            </a:r>
            <a:r>
              <a:rPr lang="en-GB" altLang="zh-CN" b="0" i="0" dirty="0">
                <a:solidFill>
                  <a:srgbClr val="374151"/>
                </a:solidFill>
                <a:effectLst/>
                <a:latin typeface="Söhne"/>
              </a:rPr>
              <a:t>mixer"</a:t>
            </a:r>
            <a:r>
              <a:rPr lang="zh-CN" altLang="en-GB" b="0" i="0" dirty="0">
                <a:solidFill>
                  <a:srgbClr val="374151"/>
                </a:solidFill>
                <a:effectLst/>
                <a:latin typeface="Söhne"/>
              </a:rPr>
              <a:t>（</a:t>
            </a:r>
            <a:r>
              <a:rPr lang="zh-CN" altLang="en-US" b="0" i="0" dirty="0">
                <a:solidFill>
                  <a:srgbClr val="374151"/>
                </a:solidFill>
                <a:effectLst/>
                <a:latin typeface="Söhne"/>
              </a:rPr>
              <a:t>搅拌器）、</a:t>
            </a:r>
            <a:r>
              <a:rPr lang="en-US" altLang="zh-CN" b="0" i="0" dirty="0">
                <a:solidFill>
                  <a:srgbClr val="374151"/>
                </a:solidFill>
                <a:effectLst/>
                <a:latin typeface="Söhne"/>
              </a:rPr>
              <a:t>"</a:t>
            </a:r>
            <a:r>
              <a:rPr lang="en-GB" altLang="zh-CN" b="0" i="0" dirty="0">
                <a:solidFill>
                  <a:srgbClr val="374151"/>
                </a:solidFill>
                <a:effectLst/>
                <a:latin typeface="Söhne"/>
              </a:rPr>
              <a:t>dishwasher"</a:t>
            </a:r>
            <a:r>
              <a:rPr lang="zh-CN" altLang="en-GB" b="0" i="0" dirty="0">
                <a:solidFill>
                  <a:srgbClr val="374151"/>
                </a:solidFill>
                <a:effectLst/>
                <a:latin typeface="Söhne"/>
              </a:rPr>
              <a:t>（</a:t>
            </a:r>
            <a:r>
              <a:rPr lang="zh-CN" altLang="en-US" b="0" i="0" dirty="0">
                <a:solidFill>
                  <a:srgbClr val="374151"/>
                </a:solidFill>
                <a:effectLst/>
                <a:latin typeface="Söhne"/>
              </a:rPr>
              <a:t>洗碗机）、</a:t>
            </a:r>
            <a:r>
              <a:rPr lang="en-US" altLang="zh-CN" b="0" i="0" dirty="0">
                <a:solidFill>
                  <a:srgbClr val="374151"/>
                </a:solidFill>
                <a:effectLst/>
                <a:latin typeface="Söhne"/>
              </a:rPr>
              <a:t>"</a:t>
            </a:r>
            <a:r>
              <a:rPr lang="en-GB" altLang="zh-CN" b="0" i="0" dirty="0">
                <a:solidFill>
                  <a:srgbClr val="374151"/>
                </a:solidFill>
                <a:effectLst/>
                <a:latin typeface="Söhne"/>
              </a:rPr>
              <a:t>refrigerator"</a:t>
            </a:r>
            <a:r>
              <a:rPr lang="zh-CN" altLang="en-GB" b="0" i="0" dirty="0">
                <a:solidFill>
                  <a:srgbClr val="374151"/>
                </a:solidFill>
                <a:effectLst/>
                <a:latin typeface="Söhne"/>
              </a:rPr>
              <a:t>（</a:t>
            </a:r>
            <a:r>
              <a:rPr lang="zh-CN" altLang="en-US" b="0" i="0" dirty="0">
                <a:solidFill>
                  <a:srgbClr val="374151"/>
                </a:solidFill>
                <a:effectLst/>
                <a:latin typeface="Söhne"/>
              </a:rPr>
              <a:t>冰箱）等家用电器名称</a:t>
            </a:r>
          </a:p>
          <a:p>
            <a:pPr algn="l">
              <a:buFont typeface="+mj-lt"/>
              <a:buAutoNum type="arabicPeriod"/>
            </a:pPr>
            <a:r>
              <a:rPr lang="zh-CN" altLang="en-US" b="1" i="0" dirty="0">
                <a:solidFill>
                  <a:srgbClr val="374151"/>
                </a:solidFill>
                <a:effectLst/>
                <a:latin typeface="Söhne"/>
              </a:rPr>
              <a:t>其他频繁出现的词汇</a:t>
            </a:r>
            <a:r>
              <a:rPr lang="zh-CN" altLang="en-US" b="0" i="0" dirty="0">
                <a:solidFill>
                  <a:srgbClr val="374151"/>
                </a:solidFill>
                <a:effectLst/>
                <a:latin typeface="Söhne"/>
              </a:rPr>
              <a:t>：像 </a:t>
            </a:r>
            <a:r>
              <a:rPr lang="en-US" altLang="zh-CN" b="0" i="0" dirty="0">
                <a:solidFill>
                  <a:srgbClr val="374151"/>
                </a:solidFill>
                <a:effectLst/>
                <a:latin typeface="Söhne"/>
              </a:rPr>
              <a:t>"</a:t>
            </a:r>
            <a:r>
              <a:rPr lang="en-GB" altLang="zh-CN" b="0" i="0" dirty="0">
                <a:solidFill>
                  <a:srgbClr val="374151"/>
                </a:solidFill>
                <a:effectLst/>
                <a:latin typeface="Söhne"/>
              </a:rPr>
              <a:t>filter"</a:t>
            </a:r>
            <a:r>
              <a:rPr lang="zh-CN" altLang="en-GB" b="0" i="0" dirty="0">
                <a:solidFill>
                  <a:srgbClr val="374151"/>
                </a:solidFill>
                <a:effectLst/>
                <a:latin typeface="Söhne"/>
              </a:rPr>
              <a:t>、</a:t>
            </a:r>
            <a:r>
              <a:rPr lang="en-GB" altLang="zh-CN" b="0" i="0" dirty="0">
                <a:solidFill>
                  <a:srgbClr val="374151"/>
                </a:solidFill>
                <a:effectLst/>
                <a:latin typeface="Söhne"/>
              </a:rPr>
              <a:t>"static" </a:t>
            </a:r>
            <a:r>
              <a:rPr lang="zh-CN" altLang="en-US" b="0" i="0" dirty="0">
                <a:solidFill>
                  <a:srgbClr val="374151"/>
                </a:solidFill>
                <a:effectLst/>
                <a:latin typeface="Söhne"/>
              </a:rPr>
              <a:t>和 </a:t>
            </a:r>
            <a:r>
              <a:rPr lang="en-US" altLang="zh-CN" b="0" i="0" dirty="0">
                <a:solidFill>
                  <a:srgbClr val="374151"/>
                </a:solidFill>
                <a:effectLst/>
                <a:latin typeface="Söhne"/>
              </a:rPr>
              <a:t>"</a:t>
            </a:r>
            <a:r>
              <a:rPr lang="en-GB" altLang="zh-CN" b="0" i="0" dirty="0">
                <a:solidFill>
                  <a:srgbClr val="374151"/>
                </a:solidFill>
                <a:effectLst/>
                <a:latin typeface="Söhne"/>
              </a:rPr>
              <a:t>org" </a:t>
            </a:r>
            <a:r>
              <a:rPr lang="zh-CN" altLang="en-US" b="0" i="0" dirty="0">
                <a:solidFill>
                  <a:srgbClr val="374151"/>
                </a:solidFill>
                <a:effectLst/>
                <a:latin typeface="Söhne"/>
              </a:rPr>
              <a:t>这样的词也比较显眼，可能指示了链接的类型或者网站的性质。</a:t>
            </a:r>
          </a:p>
        </p:txBody>
      </p:sp>
      <p:sp>
        <p:nvSpPr>
          <p:cNvPr id="7" name="AutoShape 2" descr="Uploaded image"/>
          <p:cNvSpPr>
            <a:spLocks noChangeAspect="1" noChangeArrowheads="1"/>
          </p:cNvSpPr>
          <p:nvPr/>
        </p:nvSpPr>
        <p:spPr bwMode="auto">
          <a:xfrm>
            <a:off x="1270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1" name="图片 10"/>
          <p:cNvPicPr>
            <a:picLocks noChangeAspect="1"/>
          </p:cNvPicPr>
          <p:nvPr/>
        </p:nvPicPr>
        <p:blipFill>
          <a:blip r:embed="rId3"/>
          <a:stretch>
            <a:fillRect/>
          </a:stretch>
        </p:blipFill>
        <p:spPr>
          <a:xfrm>
            <a:off x="614837" y="1535589"/>
            <a:ext cx="6810314" cy="390391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22751"/>
            <a:ext cx="12192000" cy="6858000"/>
          </a:xfrm>
          <a:prstGeom prst="rect">
            <a:avLst/>
          </a:prstGeom>
        </p:spPr>
      </p:pic>
      <p:sp>
        <p:nvSpPr>
          <p:cNvPr id="23" name="文本框 22"/>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04</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514931" y="2961840"/>
            <a:ext cx="7023588" cy="9233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rgbClr val="9A000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团队分工</a:t>
            </a: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矩形 71"/>
          <p:cNvSpPr/>
          <p:nvPr/>
        </p:nvSpPr>
        <p:spPr>
          <a:xfrm>
            <a:off x="1514931" y="3910893"/>
            <a:ext cx="592383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division </a:t>
            </a:r>
            <a:r>
              <a:rPr lang="en-US" altLang="zh-CN" sz="2800" dirty="0">
                <a:solidFill>
                  <a:srgbClr val="FFFFFF">
                    <a:lumMod val="50000"/>
                  </a:srgbClr>
                </a:solidFill>
                <a:latin typeface="Arial" panose="020B0604020202020204" pitchFamily="34" charset="0"/>
                <a:ea typeface="微软雅黑" panose="020B0503020204020204" pitchFamily="34" charset="-122"/>
                <a:cs typeface="+mn-ea"/>
                <a:sym typeface="Arial" panose="020B0604020202020204" pitchFamily="34" charset="0"/>
              </a:rPr>
              <a:t>and</a:t>
            </a:r>
            <a:r>
              <a:rPr lang="zh-CN" altLang="en-US" sz="2800" dirty="0">
                <a:solidFill>
                  <a:srgbClr val="FFFFFF">
                    <a:lumMod val="50000"/>
                  </a:srgb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800" dirty="0">
                <a:solidFill>
                  <a:srgbClr val="FFFFFF">
                    <a:lumMod val="50000"/>
                  </a:srgbClr>
                </a:solidFill>
                <a:latin typeface="Arial" panose="020B0604020202020204" pitchFamily="34" charset="0"/>
                <a:ea typeface="微软雅黑" panose="020B0503020204020204" pitchFamily="34" charset="-122"/>
                <a:cs typeface="+mn-ea"/>
                <a:sym typeface="Arial" panose="020B0604020202020204" pitchFamily="34" charset="0"/>
              </a:rPr>
              <a:t>schedule</a:t>
            </a:r>
            <a:r>
              <a:rPr lang="zh-CN" altLang="en-US" sz="2800" dirty="0">
                <a:solidFill>
                  <a:srgbClr val="FFFFFF">
                    <a:lumMod val="50000"/>
                  </a:srgbClr>
                </a:solidFill>
                <a:latin typeface="Arial" panose="020B0604020202020204" pitchFamily="34" charset="0"/>
                <a:ea typeface="微软雅黑" panose="020B0503020204020204" pitchFamily="34" charset="-122"/>
                <a:cs typeface="+mn-ea"/>
                <a:sym typeface="Arial" panose="020B0604020202020204" pitchFamily="34" charset="0"/>
              </a:rPr>
              <a:t> </a:t>
            </a:r>
            <a:r>
              <a:rPr kumimoji="0" lang="en-US" altLang="zh-CN" sz="2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of the project </a:t>
            </a:r>
            <a:endParaRPr kumimoji="0" lang="zh-CN" altLang="en-US" sz="28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&lt; </a:t>
            </a:r>
            <a:fld id="{A548B57D-AE10-4CF7-A9DF-59FEFA91B28E}" type="slidenum">
              <a:rPr kumimoji="0" lang="zh-CN" altLang="en-US" sz="1200" b="0" i="0" u="none" strike="noStrike" kern="1200" cap="none" spc="0" normalizeH="0" baseline="0" noProof="0" smtClean="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35</a:t>
            </a:fld>
            <a:r>
              <a:rPr kumimoji="0" lang="zh-CN" altLang="en-US"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 </a:t>
            </a:r>
            <a:r>
              <a:rPr kumimoji="0" lang="en-US" altLang="zh-CN" sz="1200" b="0" i="0" u="none" strike="noStrike" kern="1200" cap="none" spc="0" normalizeH="0" baseline="0" noProof="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rPr>
              <a:t>&gt;</a:t>
            </a:r>
            <a:endParaRPr kumimoji="0" lang="zh-CN" altLang="en-US" sz="1200" b="0" i="0" u="none" strike="noStrike" kern="1200" cap="none" spc="0" normalizeH="0" baseline="0" noProof="0" dirty="0">
              <a:ln>
                <a:noFill/>
              </a:ln>
              <a:solidFill>
                <a:srgbClr val="000000">
                  <a:lumMod val="50000"/>
                  <a:lumOff val="50000"/>
                </a:srgbClr>
              </a:solidFill>
              <a:effectLst/>
              <a:uLnTx/>
              <a:uFillTx/>
              <a:latin typeface="Arial" panose="020B0604020202020204"/>
              <a:ea typeface="微软雅黑" panose="020B0503020204020204" pitchFamily="34" charset="-122"/>
              <a:cs typeface="+mn-cs"/>
              <a:sym typeface="Arial" panose="020B0604020202020204" pitchFamily="34" charset="0"/>
            </a:endParaRPr>
          </a:p>
        </p:txBody>
      </p:sp>
      <p:sp>
        <p:nvSpPr>
          <p:cNvPr id="3" name="标题 2"/>
          <p:cNvSpPr>
            <a:spLocks noGrp="1"/>
          </p:cNvSpPr>
          <p:nvPr>
            <p:ph type="title"/>
          </p:nvPr>
        </p:nvSpPr>
        <p:spPr/>
        <p:txBody>
          <a:bodyPr/>
          <a:lstStyle/>
          <a:p>
            <a:r>
              <a:rPr lang="en-US" altLang="zh-CN" dirty="0">
                <a:sym typeface="Arial" panose="020B0604020202020204" pitchFamily="34" charset="0"/>
              </a:rPr>
              <a:t>4 </a:t>
            </a:r>
            <a:r>
              <a:rPr lang="zh-CN" altLang="en-US" dirty="0">
                <a:sym typeface="Arial" panose="020B0604020202020204" pitchFamily="34" charset="0"/>
              </a:rPr>
              <a:t>小组分工</a:t>
            </a:r>
          </a:p>
        </p:txBody>
      </p:sp>
      <p:graphicFrame>
        <p:nvGraphicFramePr>
          <p:cNvPr id="4" name="表格 3">
            <a:extLst>
              <a:ext uri="{FF2B5EF4-FFF2-40B4-BE49-F238E27FC236}">
                <a16:creationId xmlns:a16="http://schemas.microsoft.com/office/drawing/2014/main" id="{3A0E0890-2EE1-5954-40EA-D12A2D58C9A6}"/>
              </a:ext>
            </a:extLst>
          </p:cNvPr>
          <p:cNvGraphicFramePr>
            <a:graphicFrameLocks noGrp="1"/>
          </p:cNvGraphicFramePr>
          <p:nvPr>
            <p:extLst>
              <p:ext uri="{D42A27DB-BD31-4B8C-83A1-F6EECF244321}">
                <p14:modId xmlns:p14="http://schemas.microsoft.com/office/powerpoint/2010/main" val="3994505408"/>
              </p:ext>
            </p:extLst>
          </p:nvPr>
        </p:nvGraphicFramePr>
        <p:xfrm>
          <a:off x="819082" y="1012745"/>
          <a:ext cx="10553835" cy="5557520"/>
        </p:xfrm>
        <a:graphic>
          <a:graphicData uri="http://schemas.openxmlformats.org/drawingml/2006/table">
            <a:tbl>
              <a:tblPr firstRow="1" bandRow="1">
                <a:tableStyleId>{5C22544A-7EE6-4342-B048-85BDC9FD1C3A}</a:tableStyleId>
              </a:tblPr>
              <a:tblGrid>
                <a:gridCol w="2833389">
                  <a:extLst>
                    <a:ext uri="{9D8B030D-6E8A-4147-A177-3AD203B41FA5}">
                      <a16:colId xmlns:a16="http://schemas.microsoft.com/office/drawing/2014/main" val="1474178871"/>
                    </a:ext>
                  </a:extLst>
                </a:gridCol>
                <a:gridCol w="5242147">
                  <a:extLst>
                    <a:ext uri="{9D8B030D-6E8A-4147-A177-3AD203B41FA5}">
                      <a16:colId xmlns:a16="http://schemas.microsoft.com/office/drawing/2014/main" val="2734980324"/>
                    </a:ext>
                  </a:extLst>
                </a:gridCol>
                <a:gridCol w="2478299">
                  <a:extLst>
                    <a:ext uri="{9D8B030D-6E8A-4147-A177-3AD203B41FA5}">
                      <a16:colId xmlns:a16="http://schemas.microsoft.com/office/drawing/2014/main" val="1468952416"/>
                    </a:ext>
                  </a:extLst>
                </a:gridCol>
              </a:tblGrid>
              <a:tr h="241273">
                <a:tc>
                  <a:txBody>
                    <a:bodyPr/>
                    <a:lstStyle/>
                    <a:p>
                      <a:pPr algn="ctr"/>
                      <a:r>
                        <a:rPr lang="zh-CN" altLang="en-US" dirty="0"/>
                        <a:t>任务阶段</a:t>
                      </a:r>
                    </a:p>
                  </a:txBody>
                  <a:tcPr/>
                </a:tc>
                <a:tc>
                  <a:txBody>
                    <a:bodyPr/>
                    <a:lstStyle/>
                    <a:p>
                      <a:pPr algn="ctr"/>
                      <a:r>
                        <a:rPr lang="zh-CN" altLang="en-US" dirty="0"/>
                        <a:t>任务内容</a:t>
                      </a:r>
                    </a:p>
                  </a:txBody>
                  <a:tcPr/>
                </a:tc>
                <a:tc>
                  <a:txBody>
                    <a:bodyPr/>
                    <a:lstStyle/>
                    <a:p>
                      <a:pPr algn="ctr"/>
                      <a:r>
                        <a:rPr lang="zh-CN" altLang="en-US" dirty="0"/>
                        <a:t>分工同学</a:t>
                      </a:r>
                    </a:p>
                  </a:txBody>
                  <a:tcPr/>
                </a:tc>
                <a:extLst>
                  <a:ext uri="{0D108BD9-81ED-4DB2-BD59-A6C34878D82A}">
                    <a16:rowId xmlns:a16="http://schemas.microsoft.com/office/drawing/2014/main" val="4179580040"/>
                  </a:ext>
                </a:extLst>
              </a:tr>
              <a:tr h="370840">
                <a:tc rowSpan="6">
                  <a:txBody>
                    <a:bodyPr/>
                    <a:lstStyle/>
                    <a:p>
                      <a:pPr algn="ctr"/>
                      <a:endParaRPr lang="en-US" altLang="zh-CN" sz="2400" dirty="0"/>
                    </a:p>
                    <a:p>
                      <a:pPr algn="ctr"/>
                      <a:endParaRPr lang="en-US" altLang="zh-CN" sz="2400" dirty="0"/>
                    </a:p>
                    <a:p>
                      <a:pPr algn="ctr"/>
                      <a:r>
                        <a:rPr lang="zh-CN" altLang="en-US" sz="2400" b="1" dirty="0"/>
                        <a:t>集群搭建</a:t>
                      </a:r>
                    </a:p>
                  </a:txBody>
                  <a:tcPr/>
                </a:tc>
                <a:tc>
                  <a:txBody>
                    <a:bodyPr/>
                    <a:lstStyle/>
                    <a:p>
                      <a:pPr algn="ctr"/>
                      <a:r>
                        <a:rPr lang="en-US" altLang="zh-CN" dirty="0"/>
                        <a:t>docker</a:t>
                      </a:r>
                      <a:r>
                        <a:rPr lang="zh-CN" altLang="en-US" dirty="0"/>
                        <a:t>镜像搭建</a:t>
                      </a:r>
                      <a:r>
                        <a:rPr lang="en-US" altLang="zh-CN" dirty="0"/>
                        <a:t>*6</a:t>
                      </a:r>
                      <a:r>
                        <a:rPr lang="zh-CN" altLang="en-US" dirty="0"/>
                        <a:t>、服务器配置</a:t>
                      </a:r>
                    </a:p>
                  </a:txBody>
                  <a:tcPr/>
                </a:tc>
                <a:tc>
                  <a:txBody>
                    <a:bodyPr/>
                    <a:lstStyle/>
                    <a:p>
                      <a:pPr algn="ctr"/>
                      <a:r>
                        <a:rPr lang="zh-CN" altLang="en-US" dirty="0"/>
                        <a:t>许鹏、赵天祥</a:t>
                      </a:r>
                    </a:p>
                  </a:txBody>
                  <a:tcPr/>
                </a:tc>
                <a:extLst>
                  <a:ext uri="{0D108BD9-81ED-4DB2-BD59-A6C34878D82A}">
                    <a16:rowId xmlns:a16="http://schemas.microsoft.com/office/drawing/2014/main" val="3770921676"/>
                  </a:ext>
                </a:extLst>
              </a:tr>
              <a:tr h="370840">
                <a:tc vMerge="1">
                  <a:txBody>
                    <a:bodyPr/>
                    <a:lstStyle/>
                    <a:p>
                      <a:pPr algn="ctr"/>
                      <a:endParaRPr lang="zh-CN" altLang="en-US"/>
                    </a:p>
                  </a:txBody>
                  <a:tcPr/>
                </a:tc>
                <a:tc>
                  <a:txBody>
                    <a:bodyPr/>
                    <a:lstStyle/>
                    <a:p>
                      <a:pPr algn="ctr"/>
                      <a:r>
                        <a:rPr lang="en-US" altLang="zh-CN" dirty="0"/>
                        <a:t>docker</a:t>
                      </a:r>
                      <a:r>
                        <a:rPr lang="zh-CN" altLang="en-US" dirty="0"/>
                        <a:t>容器跨节点通讯、镜像迁移</a:t>
                      </a:r>
                    </a:p>
                  </a:txBody>
                  <a:tcPr/>
                </a:tc>
                <a:tc>
                  <a:txBody>
                    <a:bodyPr/>
                    <a:lstStyle/>
                    <a:p>
                      <a:pPr algn="ctr"/>
                      <a:r>
                        <a:rPr lang="zh-CN" altLang="en-US" dirty="0"/>
                        <a:t>肖佩、李泽洲</a:t>
                      </a:r>
                    </a:p>
                  </a:txBody>
                  <a:tcPr/>
                </a:tc>
                <a:extLst>
                  <a:ext uri="{0D108BD9-81ED-4DB2-BD59-A6C34878D82A}">
                    <a16:rowId xmlns:a16="http://schemas.microsoft.com/office/drawing/2014/main" val="333760955"/>
                  </a:ext>
                </a:extLst>
              </a:tr>
              <a:tr h="370840">
                <a:tc vMerge="1">
                  <a:txBody>
                    <a:bodyPr/>
                    <a:lstStyle/>
                    <a:p>
                      <a:pPr algn="ctr"/>
                      <a:endParaRPr lang="zh-CN" altLang="en-US"/>
                    </a:p>
                  </a:txBody>
                  <a:tcPr/>
                </a:tc>
                <a:tc>
                  <a:txBody>
                    <a:bodyPr/>
                    <a:lstStyle/>
                    <a:p>
                      <a:pPr algn="ctr"/>
                      <a:r>
                        <a:rPr lang="en-US" altLang="zh-CN" dirty="0"/>
                        <a:t>Hadoop</a:t>
                      </a:r>
                      <a:r>
                        <a:rPr lang="zh-CN" altLang="en-US" dirty="0"/>
                        <a:t>集群搭建、</a:t>
                      </a:r>
                      <a:r>
                        <a:rPr lang="en-US" altLang="zh-CN" dirty="0"/>
                        <a:t>Zookeeper</a:t>
                      </a:r>
                      <a:r>
                        <a:rPr lang="zh-CN" altLang="en-US" dirty="0"/>
                        <a:t>集群搭建</a:t>
                      </a:r>
                    </a:p>
                  </a:txBody>
                  <a:tcPr/>
                </a:tc>
                <a:tc>
                  <a:txBody>
                    <a:bodyPr/>
                    <a:lstStyle/>
                    <a:p>
                      <a:pPr algn="ctr"/>
                      <a:r>
                        <a:rPr lang="zh-CN" altLang="en-US" dirty="0"/>
                        <a:t>许鹏</a:t>
                      </a:r>
                    </a:p>
                  </a:txBody>
                  <a:tcPr/>
                </a:tc>
                <a:extLst>
                  <a:ext uri="{0D108BD9-81ED-4DB2-BD59-A6C34878D82A}">
                    <a16:rowId xmlns:a16="http://schemas.microsoft.com/office/drawing/2014/main" val="2516829186"/>
                  </a:ext>
                </a:extLst>
              </a:tr>
              <a:tr h="370840">
                <a:tc vMerge="1">
                  <a:txBody>
                    <a:bodyPr/>
                    <a:lstStyle/>
                    <a:p>
                      <a:pPr algn="ctr"/>
                      <a:endParaRPr lang="zh-CN" altLang="en-US"/>
                    </a:p>
                  </a:txBody>
                  <a:tcPr/>
                </a:tc>
                <a:tc>
                  <a:txBody>
                    <a:bodyPr/>
                    <a:lstStyle/>
                    <a:p>
                      <a:pPr algn="ctr"/>
                      <a:r>
                        <a:rPr lang="en-US" altLang="zh-CN" dirty="0"/>
                        <a:t>Flume</a:t>
                      </a:r>
                      <a:r>
                        <a:rPr lang="zh-CN" altLang="en-US" dirty="0"/>
                        <a:t>集群搭建、</a:t>
                      </a:r>
                      <a:r>
                        <a:rPr lang="en-US" altLang="zh-CN" dirty="0"/>
                        <a:t>HBase</a:t>
                      </a:r>
                      <a:r>
                        <a:rPr lang="zh-CN" altLang="en-US" dirty="0"/>
                        <a:t>集群搭建</a:t>
                      </a:r>
                    </a:p>
                  </a:txBody>
                  <a:tcPr/>
                </a:tc>
                <a:tc>
                  <a:txBody>
                    <a:bodyPr/>
                    <a:lstStyle/>
                    <a:p>
                      <a:pPr algn="ctr"/>
                      <a:r>
                        <a:rPr lang="zh-CN" altLang="en-US" dirty="0"/>
                        <a:t>肖佩</a:t>
                      </a:r>
                    </a:p>
                  </a:txBody>
                  <a:tcPr/>
                </a:tc>
                <a:extLst>
                  <a:ext uri="{0D108BD9-81ED-4DB2-BD59-A6C34878D82A}">
                    <a16:rowId xmlns:a16="http://schemas.microsoft.com/office/drawing/2014/main" val="125251738"/>
                  </a:ext>
                </a:extLst>
              </a:tr>
              <a:tr h="370840">
                <a:tc vMerge="1">
                  <a:txBody>
                    <a:bodyPr/>
                    <a:lstStyle/>
                    <a:p>
                      <a:pPr algn="ctr"/>
                      <a:endParaRPr lang="zh-CN" altLang="en-US"/>
                    </a:p>
                  </a:txBody>
                  <a:tcPr/>
                </a:tc>
                <a:tc>
                  <a:txBody>
                    <a:bodyPr/>
                    <a:lstStyle/>
                    <a:p>
                      <a:pPr algn="ctr"/>
                      <a:r>
                        <a:rPr lang="en-US" altLang="zh-CN" dirty="0"/>
                        <a:t>Kafka</a:t>
                      </a:r>
                      <a:r>
                        <a:rPr lang="zh-CN" altLang="en-US" dirty="0"/>
                        <a:t>集群搭建、</a:t>
                      </a:r>
                      <a:r>
                        <a:rPr lang="en-US" altLang="zh-CN" dirty="0"/>
                        <a:t>MySQL</a:t>
                      </a:r>
                      <a:r>
                        <a:rPr lang="zh-CN" altLang="en-US" dirty="0"/>
                        <a:t>环境搭建</a:t>
                      </a:r>
                    </a:p>
                  </a:txBody>
                  <a:tcPr/>
                </a:tc>
                <a:tc>
                  <a:txBody>
                    <a:bodyPr/>
                    <a:lstStyle/>
                    <a:p>
                      <a:pPr algn="ctr"/>
                      <a:r>
                        <a:rPr lang="zh-CN" altLang="en-US" dirty="0"/>
                        <a:t>赵天祥</a:t>
                      </a:r>
                    </a:p>
                  </a:txBody>
                  <a:tcPr/>
                </a:tc>
                <a:extLst>
                  <a:ext uri="{0D108BD9-81ED-4DB2-BD59-A6C34878D82A}">
                    <a16:rowId xmlns:a16="http://schemas.microsoft.com/office/drawing/2014/main" val="3338672176"/>
                  </a:ext>
                </a:extLst>
              </a:tr>
              <a:tr h="370840">
                <a:tc vMerge="1">
                  <a:txBody>
                    <a:bodyPr/>
                    <a:lstStyle/>
                    <a:p>
                      <a:pPr algn="ctr"/>
                      <a:endParaRPr lang="zh-CN" altLang="en-US"/>
                    </a:p>
                  </a:txBody>
                  <a:tcPr/>
                </a:tc>
                <a:tc>
                  <a:txBody>
                    <a:bodyPr/>
                    <a:lstStyle/>
                    <a:p>
                      <a:pPr algn="ctr"/>
                      <a:r>
                        <a:rPr lang="en-US" altLang="zh-CN" dirty="0"/>
                        <a:t>Spark</a:t>
                      </a:r>
                      <a:r>
                        <a:rPr lang="zh-CN" altLang="en-US" dirty="0"/>
                        <a:t>集群搭建、</a:t>
                      </a:r>
                      <a:r>
                        <a:rPr lang="en-US" altLang="zh-CN" dirty="0"/>
                        <a:t>Kafka</a:t>
                      </a:r>
                      <a:r>
                        <a:rPr lang="zh-CN" altLang="en-US" dirty="0"/>
                        <a:t>数据对接</a:t>
                      </a:r>
                    </a:p>
                  </a:txBody>
                  <a:tcPr/>
                </a:tc>
                <a:tc>
                  <a:txBody>
                    <a:bodyPr/>
                    <a:lstStyle/>
                    <a:p>
                      <a:pPr algn="ctr"/>
                      <a:r>
                        <a:rPr lang="zh-CN" altLang="en-US" dirty="0"/>
                        <a:t>李泽洲</a:t>
                      </a:r>
                    </a:p>
                  </a:txBody>
                  <a:tcPr/>
                </a:tc>
                <a:extLst>
                  <a:ext uri="{0D108BD9-81ED-4DB2-BD59-A6C34878D82A}">
                    <a16:rowId xmlns:a16="http://schemas.microsoft.com/office/drawing/2014/main" val="491357991"/>
                  </a:ext>
                </a:extLst>
              </a:tr>
              <a:tr h="370840">
                <a:tc rowSpan="8">
                  <a:txBody>
                    <a:bodyPr/>
                    <a:lstStyle/>
                    <a:p>
                      <a:pPr algn="ctr"/>
                      <a:endParaRPr lang="en-US" altLang="zh-CN" sz="2400" b="1" dirty="0"/>
                    </a:p>
                    <a:p>
                      <a:pPr algn="ctr"/>
                      <a:endParaRPr lang="en-US" altLang="zh-CN" sz="2400" b="1" dirty="0"/>
                    </a:p>
                    <a:p>
                      <a:pPr algn="ctr"/>
                      <a:endParaRPr lang="en-US" altLang="zh-CN" sz="2400" b="1" dirty="0"/>
                    </a:p>
                    <a:p>
                      <a:pPr algn="ctr"/>
                      <a:r>
                        <a:rPr lang="zh-CN" altLang="en-US" sz="2400" b="1" dirty="0"/>
                        <a:t>数据分析</a:t>
                      </a:r>
                    </a:p>
                  </a:txBody>
                  <a:tcPr/>
                </a:tc>
                <a:tc>
                  <a:txBody>
                    <a:bodyPr/>
                    <a:lstStyle/>
                    <a:p>
                      <a:pPr algn="ctr"/>
                      <a:r>
                        <a:rPr lang="en-US" altLang="zh-CN" dirty="0"/>
                        <a:t>Flume</a:t>
                      </a:r>
                      <a:r>
                        <a:rPr lang="zh-CN" altLang="en-US" dirty="0"/>
                        <a:t>实时日志采集、集群脚本编写</a:t>
                      </a:r>
                    </a:p>
                  </a:txBody>
                  <a:tcPr/>
                </a:tc>
                <a:tc>
                  <a:txBody>
                    <a:bodyPr/>
                    <a:lstStyle/>
                    <a:p>
                      <a:pPr algn="ctr"/>
                      <a:r>
                        <a:rPr lang="zh-CN" altLang="en-US" dirty="0"/>
                        <a:t>肖佩</a:t>
                      </a:r>
                    </a:p>
                  </a:txBody>
                  <a:tcPr/>
                </a:tc>
                <a:extLst>
                  <a:ext uri="{0D108BD9-81ED-4DB2-BD59-A6C34878D82A}">
                    <a16:rowId xmlns:a16="http://schemas.microsoft.com/office/drawing/2014/main" val="1445328461"/>
                  </a:ext>
                </a:extLst>
              </a:tr>
              <a:tr h="370840">
                <a:tc vMerge="1">
                  <a:txBody>
                    <a:bodyPr/>
                    <a:lstStyle/>
                    <a:p>
                      <a:pPr algn="ctr"/>
                      <a:endParaRPr lang="zh-CN" altLang="en-US"/>
                    </a:p>
                  </a:txBody>
                  <a:tcPr/>
                </a:tc>
                <a:tc>
                  <a:txBody>
                    <a:bodyPr/>
                    <a:lstStyle/>
                    <a:p>
                      <a:pPr algn="ctr"/>
                      <a:r>
                        <a:rPr lang="en-US" altLang="zh-CN" dirty="0"/>
                        <a:t>Spark</a:t>
                      </a:r>
                      <a:r>
                        <a:rPr lang="zh-CN" altLang="en-US" dirty="0"/>
                        <a:t> </a:t>
                      </a:r>
                      <a:r>
                        <a:rPr lang="en-US" altLang="zh-CN" dirty="0"/>
                        <a:t>Streaming</a:t>
                      </a:r>
                      <a:r>
                        <a:rPr lang="zh-CN" altLang="en-US" dirty="0"/>
                        <a:t>与</a:t>
                      </a:r>
                      <a:r>
                        <a:rPr lang="en-US" altLang="zh-CN" dirty="0"/>
                        <a:t>Kafka</a:t>
                      </a:r>
                      <a:r>
                        <a:rPr lang="zh-CN" altLang="en-US" dirty="0"/>
                        <a:t>对接、集群环境依赖分析</a:t>
                      </a:r>
                    </a:p>
                  </a:txBody>
                  <a:tcPr/>
                </a:tc>
                <a:tc>
                  <a:txBody>
                    <a:bodyPr/>
                    <a:lstStyle/>
                    <a:p>
                      <a:pPr algn="ctr"/>
                      <a:r>
                        <a:rPr lang="zh-CN" altLang="en-US" dirty="0"/>
                        <a:t>许鹏</a:t>
                      </a:r>
                    </a:p>
                  </a:txBody>
                  <a:tcPr/>
                </a:tc>
                <a:extLst>
                  <a:ext uri="{0D108BD9-81ED-4DB2-BD59-A6C34878D82A}">
                    <a16:rowId xmlns:a16="http://schemas.microsoft.com/office/drawing/2014/main" val="4045708743"/>
                  </a:ext>
                </a:extLst>
              </a:tr>
              <a:tr h="370840">
                <a:tc vMerge="1">
                  <a:txBody>
                    <a:bodyPr/>
                    <a:lstStyle/>
                    <a:p>
                      <a:pPr algn="ctr"/>
                      <a:endParaRPr lang="zh-CN" altLang="en-US"/>
                    </a:p>
                  </a:txBody>
                  <a:tcPr/>
                </a:tc>
                <a:tc>
                  <a:txBody>
                    <a:bodyPr/>
                    <a:lstStyle/>
                    <a:p>
                      <a:pPr algn="ctr"/>
                      <a:r>
                        <a:rPr lang="en-US" altLang="zh-CN" dirty="0"/>
                        <a:t>Kafka</a:t>
                      </a:r>
                      <a:r>
                        <a:rPr lang="zh-CN" altLang="en-US" dirty="0"/>
                        <a:t>数据流清洗、数据特征提取</a:t>
                      </a:r>
                    </a:p>
                  </a:txBody>
                  <a:tcPr/>
                </a:tc>
                <a:tc>
                  <a:txBody>
                    <a:bodyPr/>
                    <a:lstStyle/>
                    <a:p>
                      <a:pPr algn="ctr"/>
                      <a:r>
                        <a:rPr lang="zh-CN" altLang="en-US" dirty="0"/>
                        <a:t>许鹏、肖佩</a:t>
                      </a:r>
                    </a:p>
                  </a:txBody>
                  <a:tcPr/>
                </a:tc>
                <a:extLst>
                  <a:ext uri="{0D108BD9-81ED-4DB2-BD59-A6C34878D82A}">
                    <a16:rowId xmlns:a16="http://schemas.microsoft.com/office/drawing/2014/main" val="254852028"/>
                  </a:ext>
                </a:extLst>
              </a:tr>
              <a:tr h="370840">
                <a:tc vMerge="1">
                  <a:txBody>
                    <a:bodyPr/>
                    <a:lstStyle/>
                    <a:p>
                      <a:pPr algn="ctr"/>
                      <a:endParaRPr lang="zh-CN" altLang="en-US"/>
                    </a:p>
                  </a:txBody>
                  <a:tcPr/>
                </a:tc>
                <a:tc>
                  <a:txBody>
                    <a:bodyPr/>
                    <a:lstStyle/>
                    <a:p>
                      <a:pPr algn="ctr"/>
                      <a:r>
                        <a:rPr lang="en-US" altLang="zh-CN" dirty="0"/>
                        <a:t>HBase</a:t>
                      </a:r>
                      <a:r>
                        <a:rPr lang="zh-CN" altLang="en-US" dirty="0"/>
                        <a:t>、</a:t>
                      </a:r>
                      <a:r>
                        <a:rPr lang="en-US" altLang="zh-CN" dirty="0"/>
                        <a:t>MySQL</a:t>
                      </a:r>
                      <a:r>
                        <a:rPr lang="zh-CN" altLang="en-US" dirty="0"/>
                        <a:t>数据接口编写、</a:t>
                      </a:r>
                      <a:r>
                        <a:rPr lang="en-US" altLang="zh-CN" dirty="0"/>
                        <a:t>HDFS</a:t>
                      </a:r>
                      <a:r>
                        <a:rPr lang="zh-CN" altLang="en-US" dirty="0"/>
                        <a:t>存储</a:t>
                      </a:r>
                    </a:p>
                  </a:txBody>
                  <a:tcPr/>
                </a:tc>
                <a:tc>
                  <a:txBody>
                    <a:bodyPr/>
                    <a:lstStyle/>
                    <a:p>
                      <a:pPr algn="ctr"/>
                      <a:r>
                        <a:rPr lang="zh-CN" altLang="en-US" dirty="0"/>
                        <a:t>赵天祥、李泽洲</a:t>
                      </a:r>
                    </a:p>
                  </a:txBody>
                  <a:tcPr/>
                </a:tc>
                <a:extLst>
                  <a:ext uri="{0D108BD9-81ED-4DB2-BD59-A6C34878D82A}">
                    <a16:rowId xmlns:a16="http://schemas.microsoft.com/office/drawing/2014/main" val="3221828811"/>
                  </a:ext>
                </a:extLst>
              </a:tr>
              <a:tr h="370840">
                <a:tc vMerge="1">
                  <a:txBody>
                    <a:bodyPr/>
                    <a:lstStyle/>
                    <a:p>
                      <a:pPr algn="ctr"/>
                      <a:endParaRPr lang="zh-CN" altLang="en-US"/>
                    </a:p>
                  </a:txBody>
                  <a:tcPr/>
                </a:tc>
                <a:tc>
                  <a:txBody>
                    <a:bodyPr/>
                    <a:lstStyle/>
                    <a:p>
                      <a:pPr algn="ctr"/>
                      <a:r>
                        <a:rPr lang="zh-CN" altLang="en-US" dirty="0"/>
                        <a:t>实时统计分析：</a:t>
                      </a:r>
                      <a:r>
                        <a:rPr lang="en-US" altLang="zh-CN" dirty="0"/>
                        <a:t>KPI</a:t>
                      </a:r>
                      <a:r>
                        <a:rPr lang="zh-CN" altLang="en-US" dirty="0"/>
                        <a:t>指标分析</a:t>
                      </a:r>
                    </a:p>
                  </a:txBody>
                  <a:tcPr/>
                </a:tc>
                <a:tc>
                  <a:txBody>
                    <a:bodyPr/>
                    <a:lstStyle/>
                    <a:p>
                      <a:pPr algn="ctr"/>
                      <a:r>
                        <a:rPr lang="zh-CN" altLang="en-US" dirty="0"/>
                        <a:t>许鹏，肖佩</a:t>
                      </a:r>
                    </a:p>
                  </a:txBody>
                  <a:tcPr/>
                </a:tc>
                <a:extLst>
                  <a:ext uri="{0D108BD9-81ED-4DB2-BD59-A6C34878D82A}">
                    <a16:rowId xmlns:a16="http://schemas.microsoft.com/office/drawing/2014/main" val="1008552674"/>
                  </a:ext>
                </a:extLst>
              </a:tr>
              <a:tr h="370840">
                <a:tc vMerge="1">
                  <a:txBody>
                    <a:bodyPr/>
                    <a:lstStyle/>
                    <a:p>
                      <a:pPr algn="ctr"/>
                      <a:endParaRPr lang="zh-CN" altLang="en-US"/>
                    </a:p>
                  </a:txBody>
                  <a:tcPr/>
                </a:tc>
                <a:tc>
                  <a:txBody>
                    <a:bodyPr/>
                    <a:lstStyle/>
                    <a:p>
                      <a:pPr algn="ctr"/>
                      <a:r>
                        <a:rPr lang="zh-CN" altLang="en-US" dirty="0"/>
                        <a:t>实时统计分析：跨批次数据分析</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赵天祥、李泽洲</a:t>
                      </a:r>
                    </a:p>
                  </a:txBody>
                  <a:tcPr/>
                </a:tc>
                <a:extLst>
                  <a:ext uri="{0D108BD9-81ED-4DB2-BD59-A6C34878D82A}">
                    <a16:rowId xmlns:a16="http://schemas.microsoft.com/office/drawing/2014/main" val="3424869130"/>
                  </a:ext>
                </a:extLst>
              </a:tr>
              <a:tr h="370840">
                <a:tc vMerge="1">
                  <a:txBody>
                    <a:bodyPr/>
                    <a:lstStyle/>
                    <a:p>
                      <a:pPr algn="ctr"/>
                      <a:endParaRPr lang="zh-CN" altLang="en-US"/>
                    </a:p>
                  </a:txBody>
                  <a:tcPr/>
                </a:tc>
                <a:tc>
                  <a:txBody>
                    <a:bodyPr/>
                    <a:lstStyle/>
                    <a:p>
                      <a:pPr algn="ctr"/>
                      <a:r>
                        <a:rPr lang="zh-CN" altLang="en-US" dirty="0"/>
                        <a:t>日志数据挖掘：聚类分析以及可视化</a:t>
                      </a:r>
                    </a:p>
                  </a:txBody>
                  <a:tcPr/>
                </a:tc>
                <a:tc>
                  <a:txBody>
                    <a:bodyPr/>
                    <a:lstStyle/>
                    <a:p>
                      <a:pPr algn="ctr"/>
                      <a:r>
                        <a:rPr lang="zh-CN" altLang="en-US" dirty="0"/>
                        <a:t>许鹏、肖佩</a:t>
                      </a:r>
                    </a:p>
                  </a:txBody>
                  <a:tcPr/>
                </a:tc>
                <a:extLst>
                  <a:ext uri="{0D108BD9-81ED-4DB2-BD59-A6C34878D82A}">
                    <a16:rowId xmlns:a16="http://schemas.microsoft.com/office/drawing/2014/main" val="1824561347"/>
                  </a:ext>
                </a:extLst>
              </a:tr>
              <a:tr h="370840">
                <a:tc vMerge="1">
                  <a:txBody>
                    <a:bodyPr/>
                    <a:lstStyle/>
                    <a:p>
                      <a:pPr algn="ctr"/>
                      <a:endParaRPr lang="zh-CN" altLang="en-US" dirty="0"/>
                    </a:p>
                  </a:txBody>
                  <a:tcPr/>
                </a:tc>
                <a:tc>
                  <a:txBody>
                    <a:bodyPr/>
                    <a:lstStyle/>
                    <a:p>
                      <a:pPr algn="ctr"/>
                      <a:r>
                        <a:rPr lang="zh-CN" altLang="en-US" dirty="0"/>
                        <a:t>离线仓库数据分析与可视化</a:t>
                      </a:r>
                    </a:p>
                  </a:txBody>
                  <a:tcPr/>
                </a:tc>
                <a:tc>
                  <a:txBody>
                    <a:bodyPr/>
                    <a:lstStyle/>
                    <a:p>
                      <a:pPr algn="ctr"/>
                      <a:r>
                        <a:rPr lang="zh-CN" altLang="en-US" dirty="0"/>
                        <a:t>赵天祥、李泽洲</a:t>
                      </a:r>
                    </a:p>
                  </a:txBody>
                  <a:tcPr/>
                </a:tc>
                <a:extLst>
                  <a:ext uri="{0D108BD9-81ED-4DB2-BD59-A6C34878D82A}">
                    <a16:rowId xmlns:a16="http://schemas.microsoft.com/office/drawing/2014/main" val="990733408"/>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图片 65"/>
          <p:cNvPicPr>
            <a:picLocks noChangeAspect="1"/>
          </p:cNvPicPr>
          <p:nvPr/>
        </p:nvPicPr>
        <p:blipFill>
          <a:blip r:embed="rId3"/>
          <a:stretch>
            <a:fillRect/>
          </a:stretch>
        </p:blipFill>
        <p:spPr>
          <a:xfrm>
            <a:off x="0" y="0"/>
            <a:ext cx="12192000" cy="6858000"/>
          </a:xfrm>
          <a:prstGeom prst="rect">
            <a:avLst/>
          </a:prstGeom>
        </p:spPr>
      </p:pic>
      <p:grpSp>
        <p:nvGrpSpPr>
          <p:cNvPr id="5" name="组合 4"/>
          <p:cNvGrpSpPr/>
          <p:nvPr/>
        </p:nvGrpSpPr>
        <p:grpSpPr>
          <a:xfrm>
            <a:off x="5583428" y="1571543"/>
            <a:ext cx="2136277" cy="157242"/>
            <a:chOff x="4616246" y="3878362"/>
            <a:chExt cx="5571416" cy="410087"/>
          </a:xfrm>
          <a:solidFill>
            <a:schemeClr val="tx1">
              <a:alpha val="80000"/>
            </a:schemeClr>
          </a:solidFill>
        </p:grpSpPr>
        <p:sp>
          <p:nvSpPr>
            <p:cNvPr id="4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组合 5"/>
          <p:cNvGrpSpPr/>
          <p:nvPr/>
        </p:nvGrpSpPr>
        <p:grpSpPr>
          <a:xfrm>
            <a:off x="5579742" y="870097"/>
            <a:ext cx="2144877" cy="612998"/>
            <a:chOff x="4606634" y="2048989"/>
            <a:chExt cx="5593843" cy="1598699"/>
          </a:xfrm>
          <a:solidFill>
            <a:schemeClr val="accent1">
              <a:alpha val="80000"/>
            </a:schemeClr>
          </a:solidFill>
        </p:grpSpPr>
        <p:sp>
          <p:nvSpPr>
            <p:cNvPr id="3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组合 6"/>
          <p:cNvGrpSpPr/>
          <p:nvPr/>
        </p:nvGrpSpPr>
        <p:grpSpPr>
          <a:xfrm>
            <a:off x="4467381" y="802424"/>
            <a:ext cx="960649" cy="958410"/>
            <a:chOff x="2105799" y="20055838"/>
            <a:chExt cx="6748090" cy="6732363"/>
          </a:xfrm>
          <a:solidFill>
            <a:schemeClr val="accent1">
              <a:alpha val="80000"/>
            </a:schemeClr>
          </a:solidFill>
        </p:grpSpPr>
        <p:sp>
          <p:nvSpPr>
            <p:cNvPr id="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3" name="矩形 62"/>
          <p:cNvSpPr/>
          <p:nvPr/>
        </p:nvSpPr>
        <p:spPr>
          <a:xfrm>
            <a:off x="5763361" y="4870019"/>
            <a:ext cx="665278" cy="45720"/>
          </a:xfrm>
          <a:prstGeom prst="rect">
            <a:avLst/>
          </a:prstGeom>
          <a:solidFill>
            <a:srgbClr val="9A0001"/>
          </a:solidFill>
          <a:ln>
            <a:solidFill>
              <a:schemeClr val="accent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矩形 63"/>
          <p:cNvSpPr/>
          <p:nvPr/>
        </p:nvSpPr>
        <p:spPr>
          <a:xfrm>
            <a:off x="1454149" y="2788478"/>
            <a:ext cx="916536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300" normalizeH="0" baseline="0" noProof="0" dirty="0">
                <a:ln>
                  <a:noFill/>
                </a:ln>
                <a:solidFill>
                  <a:srgbClr val="9A000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感 谢 老 师 批 评 与 指 导</a:t>
            </a:r>
          </a:p>
        </p:txBody>
      </p:sp>
      <p:sp>
        <p:nvSpPr>
          <p:cNvPr id="68" name="矩形 67"/>
          <p:cNvSpPr/>
          <p:nvPr/>
        </p:nvSpPr>
        <p:spPr>
          <a:xfrm flipV="1">
            <a:off x="0" y="6802310"/>
            <a:ext cx="12192000" cy="62214"/>
          </a:xfrm>
          <a:prstGeom prst="rect">
            <a:avLst/>
          </a:pr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sym typeface="Arial" panose="020B0604020202020204" pitchFamily="34" charset="0"/>
              </a:rPr>
              <a:t>1.1 </a:t>
            </a:r>
            <a:r>
              <a:rPr dirty="0">
                <a:sym typeface="Arial" panose="020B0604020202020204" pitchFamily="34" charset="0"/>
              </a:rPr>
              <a:t>项目背景</a:t>
            </a:r>
          </a:p>
        </p:txBody>
      </p:sp>
      <p:sp>
        <p:nvSpPr>
          <p:cNvPr id="2" name="灯片编号占位符 1"/>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4</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3" name="文本框 2"/>
          <p:cNvSpPr txBox="1"/>
          <p:nvPr/>
        </p:nvSpPr>
        <p:spPr>
          <a:xfrm>
            <a:off x="678815" y="1195705"/>
            <a:ext cx="10842625" cy="5092700"/>
          </a:xfrm>
          <a:prstGeom prst="rect">
            <a:avLst/>
          </a:prstGeom>
          <a:noFill/>
        </p:spPr>
        <p:txBody>
          <a:bodyPr wrap="square" rtlCol="0">
            <a:spAutoFit/>
          </a:bodyPr>
          <a:lstStyle/>
          <a:p>
            <a:pPr indent="457200" algn="l">
              <a:lnSpc>
                <a:spcPct val="125000"/>
              </a:lnSpc>
              <a:spcBef>
                <a:spcPts val="0"/>
              </a:spcBef>
              <a:spcAft>
                <a:spcPts val="0"/>
              </a:spcAft>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随着互联网的快速发展和普及，越来越多的企业和组织依赖于网络平台来提供商品和服务，为了更好地了解和优化这些网络平台的性能和用户体验，对其实时产生的海量访问日志进行数据分析变得至关重要。</a:t>
            </a:r>
          </a:p>
          <a:p>
            <a:pPr indent="457200" algn="l">
              <a:lnSpc>
                <a:spcPct val="125000"/>
              </a:lnSpc>
              <a:spcBef>
                <a:spcPts val="0"/>
              </a:spcBef>
              <a:spcAft>
                <a:spcPts val="0"/>
              </a:spcAft>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indent="457200" algn="l">
              <a:lnSpc>
                <a:spcPct val="125000"/>
              </a:lnSpc>
              <a:spcBef>
                <a:spcPts val="0"/>
              </a:spcBef>
              <a:spcAft>
                <a:spcPts val="0"/>
              </a:spcAft>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商品系统的web访问日志包含了丰富的信息，例如访问时间、请求URL、状态码、用户跳转链接等。通过对这些数据进行</a:t>
            </a:r>
            <a:r>
              <a:rPr lang="en-US" altLang="zh-CN"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KPI</a:t>
            </a:r>
            <a:r>
              <a:rPr lang="zh-CN" altLang="en-US" sz="2000" b="1" dirty="0">
                <a:solidFill>
                  <a:srgbClr val="FF0000"/>
                </a:solidFill>
                <a:latin typeface="Arial" panose="020B0604020202020204" pitchFamily="34" charset="0"/>
                <a:ea typeface="微软雅黑" panose="020B0503020204020204" pitchFamily="34" charset="-122"/>
                <a:cs typeface="+mn-ea"/>
                <a:sym typeface="Arial" panose="020B0604020202020204" pitchFamily="34" charset="0"/>
              </a:rPr>
              <a:t>指标</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统计，可以帮助企业和组织深入了解其用户行为、需求和偏好，从而优化网站设计，常见指标如下：</a:t>
            </a:r>
          </a:p>
          <a:p>
            <a:pPr indent="457200" algn="l">
              <a:lnSpc>
                <a:spcPct val="125000"/>
              </a:lnSpc>
              <a:spcBef>
                <a:spcPts val="0"/>
              </a:spcBef>
              <a:spcAft>
                <a:spcPts val="0"/>
              </a:spcAft>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l">
              <a:lnSpc>
                <a:spcPct val="125000"/>
              </a:lnSpc>
              <a:spcBef>
                <a:spcPts val="0"/>
              </a:spcBef>
              <a:spcAft>
                <a:spcPts val="0"/>
              </a:spcAft>
              <a:buFont typeface="Wingdings" panose="05000000000000000000" charset="0"/>
              <a:buChar char="Ø"/>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PV(PageView): 页面访问量统计</a:t>
            </a:r>
          </a:p>
          <a:p>
            <a:pPr marL="800100" lvl="1" indent="-342900" algn="l">
              <a:lnSpc>
                <a:spcPct val="125000"/>
              </a:lnSpc>
              <a:spcBef>
                <a:spcPts val="0"/>
              </a:spcBef>
              <a:spcAft>
                <a:spcPts val="0"/>
              </a:spcAft>
              <a:buFont typeface="Wingdings" panose="05000000000000000000" charset="0"/>
              <a:buChar char="Ø"/>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IP: 页面独立IP的访问量统计</a:t>
            </a:r>
          </a:p>
          <a:p>
            <a:pPr marL="800100" lvl="1" indent="-342900" algn="l">
              <a:lnSpc>
                <a:spcPct val="125000"/>
              </a:lnSpc>
              <a:spcBef>
                <a:spcPts val="0"/>
              </a:spcBef>
              <a:spcAft>
                <a:spcPts val="0"/>
              </a:spcAft>
              <a:buFont typeface="Wingdings" panose="05000000000000000000" charset="0"/>
              <a:buChar char="Ø"/>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Time: 用户每小时PV的统计</a:t>
            </a:r>
          </a:p>
          <a:p>
            <a:pPr marL="800100" lvl="1" indent="-342900" algn="l">
              <a:lnSpc>
                <a:spcPct val="125000"/>
              </a:lnSpc>
              <a:spcBef>
                <a:spcPts val="0"/>
              </a:spcBef>
              <a:spcAft>
                <a:spcPts val="0"/>
              </a:spcAft>
              <a:buFont typeface="Wingdings" panose="05000000000000000000" charset="0"/>
              <a:buChar char="Ø"/>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热度排行: 页面版块的访问情况排行</a:t>
            </a:r>
          </a:p>
          <a:p>
            <a:pPr marL="800100" lvl="1" indent="-342900" algn="l">
              <a:lnSpc>
                <a:spcPct val="125000"/>
              </a:lnSpc>
              <a:spcBef>
                <a:spcPts val="0"/>
              </a:spcBef>
              <a:spcAft>
                <a:spcPts val="0"/>
              </a:spcAft>
              <a:buFont typeface="Wingdings" panose="05000000000000000000" charset="0"/>
              <a:buChar char="Ø"/>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跳出率: 一天内只出现一条记录的</a:t>
            </a:r>
            <a:r>
              <a:rPr lang="en-US" sz="2000" dirty="0">
                <a:latin typeface="Arial" panose="020B0604020202020204" pitchFamily="34" charset="0"/>
                <a:ea typeface="微软雅黑" panose="020B0503020204020204" pitchFamily="34" charset="-122"/>
                <a:cs typeface="+mn-ea"/>
                <a:sym typeface="Arial" panose="020B0604020202020204" pitchFamily="34" charset="0"/>
              </a:rPr>
              <a:t>IP</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/PV</a:t>
            </a:r>
          </a:p>
        </p:txBody>
      </p:sp>
      <p:pic>
        <p:nvPicPr>
          <p:cNvPr id="4" name="图片 3"/>
          <p:cNvPicPr>
            <a:picLocks noChangeAspect="1"/>
          </p:cNvPicPr>
          <p:nvPr>
            <p:custDataLst>
              <p:tags r:id="rId1"/>
            </p:custDataLst>
          </p:nvPr>
        </p:nvPicPr>
        <p:blipFill>
          <a:blip r:embed="rId4"/>
          <a:stretch>
            <a:fillRect/>
          </a:stretch>
        </p:blipFill>
        <p:spPr>
          <a:xfrm>
            <a:off x="6852285" y="4197350"/>
            <a:ext cx="4305300" cy="16687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5</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4" name="标题 3"/>
          <p:cNvSpPr>
            <a:spLocks noGrp="1"/>
          </p:cNvSpPr>
          <p:nvPr>
            <p:ph type="title"/>
          </p:nvPr>
        </p:nvSpPr>
        <p:spPr/>
        <p:txBody>
          <a:bodyPr/>
          <a:lstStyle/>
          <a:p>
            <a:r>
              <a:rPr lang="en-US" altLang="zh-CN" dirty="0">
                <a:sym typeface="Arial" panose="020B0604020202020204" pitchFamily="34" charset="0"/>
              </a:rPr>
              <a:t>1.2 </a:t>
            </a:r>
            <a:r>
              <a:rPr dirty="0">
                <a:sym typeface="Arial" panose="020B0604020202020204" pitchFamily="34" charset="0"/>
              </a:rPr>
              <a:t>数据集描述</a:t>
            </a:r>
          </a:p>
        </p:txBody>
      </p:sp>
      <p:sp>
        <p:nvSpPr>
          <p:cNvPr id="2" name="文本框 1"/>
          <p:cNvSpPr txBox="1"/>
          <p:nvPr/>
        </p:nvSpPr>
        <p:spPr>
          <a:xfrm>
            <a:off x="894715" y="1055370"/>
            <a:ext cx="8210550" cy="5631180"/>
          </a:xfrm>
          <a:prstGeom prst="rect">
            <a:avLst/>
          </a:prstGeom>
          <a:noFill/>
        </p:spPr>
        <p:txBody>
          <a:bodyPr wrap="square" rtlCol="0">
            <a:spAutoFit/>
          </a:bodyPr>
          <a:lstStyle/>
          <a:p>
            <a:pPr marL="342900" indent="-342900" algn="l">
              <a:lnSpc>
                <a:spcPct val="125000"/>
              </a:lnSpc>
              <a:spcBef>
                <a:spcPts val="0"/>
              </a:spcBef>
              <a:spcAft>
                <a:spcPts val="0"/>
              </a:spcAft>
              <a:buFont typeface="Wingdings" panose="05000000000000000000" charset="0"/>
              <a:buChar char="Ø"/>
            </a:pPr>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数据集选择：购物商城</a:t>
            </a:r>
            <a:r>
              <a:rPr lang="en-US" altLang="zh-CN" sz="2400" dirty="0">
                <a:latin typeface="Arial" panose="020B0604020202020204" pitchFamily="34" charset="0"/>
                <a:ea typeface="微软雅黑" panose="020B0503020204020204" pitchFamily="34" charset="-122"/>
                <a:cs typeface="+mn-ea"/>
                <a:sym typeface="Arial" panose="020B0604020202020204" pitchFamily="34" charset="0"/>
              </a:rPr>
              <a:t>www.</a:t>
            </a:r>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zanbil.ir的访问日志</a:t>
            </a:r>
            <a:r>
              <a:rPr lang="en-US" altLang="zh-CN" sz="2400" baseline="30000" dirty="0">
                <a:latin typeface="Arial" panose="020B0604020202020204" pitchFamily="34" charset="0"/>
                <a:ea typeface="微软雅黑" panose="020B0503020204020204" pitchFamily="34" charset="-122"/>
                <a:cs typeface="+mn-ea"/>
                <a:sym typeface="Arial" panose="020B0604020202020204" pitchFamily="34" charset="0"/>
              </a:rPr>
              <a:t>[1]</a:t>
            </a: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25000"/>
              </a:lnSpc>
              <a:spcBef>
                <a:spcPts val="0"/>
              </a:spcBef>
              <a:spcAft>
                <a:spcPts val="0"/>
              </a:spcAft>
              <a:buFont typeface="Wingdings" panose="05000000000000000000" charset="0"/>
              <a:buChar char="Ø"/>
            </a:pP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25000"/>
              </a:lnSpc>
              <a:spcBef>
                <a:spcPts val="0"/>
              </a:spcBef>
              <a:spcAft>
                <a:spcPts val="0"/>
              </a:spcAft>
              <a:buFont typeface="Wingdings" panose="05000000000000000000" charset="0"/>
              <a:buChar char="Ø"/>
            </a:pP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25000"/>
              </a:lnSpc>
              <a:spcBef>
                <a:spcPts val="0"/>
              </a:spcBef>
              <a:spcAft>
                <a:spcPts val="0"/>
              </a:spcAft>
              <a:buFont typeface="Wingdings" panose="05000000000000000000" charset="0"/>
              <a:buChar char="Ø"/>
            </a:pP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25000"/>
              </a:lnSpc>
              <a:spcBef>
                <a:spcPts val="0"/>
              </a:spcBef>
              <a:spcAft>
                <a:spcPts val="0"/>
              </a:spcAft>
              <a:buFont typeface="Wingdings" panose="05000000000000000000" charset="0"/>
              <a:buChar char="Ø"/>
            </a:pP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25000"/>
              </a:lnSpc>
              <a:spcBef>
                <a:spcPts val="0"/>
              </a:spcBef>
              <a:spcAft>
                <a:spcPts val="0"/>
              </a:spcAft>
              <a:buFont typeface="Wingdings" panose="05000000000000000000" charset="0"/>
              <a:buChar char="Ø"/>
            </a:pP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25000"/>
              </a:lnSpc>
              <a:spcBef>
                <a:spcPts val="0"/>
              </a:spcBef>
              <a:spcAft>
                <a:spcPts val="0"/>
              </a:spcAft>
              <a:buFont typeface="Wingdings" panose="05000000000000000000" charset="0"/>
              <a:buChar char="Ø"/>
            </a:pP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25000"/>
              </a:lnSpc>
              <a:spcBef>
                <a:spcPts val="0"/>
              </a:spcBef>
              <a:spcAft>
                <a:spcPts val="0"/>
              </a:spcAft>
              <a:buFont typeface="Wingdings" panose="05000000000000000000" charset="0"/>
              <a:buChar char="Ø"/>
            </a:pP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25000"/>
              </a:lnSpc>
              <a:spcBef>
                <a:spcPts val="0"/>
              </a:spcBef>
              <a:spcAft>
                <a:spcPts val="0"/>
              </a:spcAft>
              <a:buFont typeface="Wingdings" panose="05000000000000000000" charset="0"/>
              <a:buChar char="Ø"/>
            </a:pP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25000"/>
              </a:lnSpc>
              <a:spcBef>
                <a:spcPts val="0"/>
              </a:spcBef>
              <a:spcAft>
                <a:spcPts val="0"/>
              </a:spcAft>
              <a:buFont typeface="Wingdings" panose="05000000000000000000" charset="0"/>
              <a:buChar char="Ø"/>
            </a:pPr>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数据集规模：</a:t>
            </a:r>
            <a:r>
              <a:rPr lang="en-US" altLang="zh-CN" sz="2400" b="1" dirty="0">
                <a:latin typeface="Arial" panose="020B0604020202020204" pitchFamily="34" charset="0"/>
                <a:ea typeface="微软雅黑" panose="020B0503020204020204" pitchFamily="34" charset="-122"/>
                <a:cs typeface="+mn-ea"/>
                <a:sym typeface="Arial" panose="020B0604020202020204" pitchFamily="34" charset="0"/>
              </a:rPr>
              <a:t>1000</a:t>
            </a:r>
            <a:r>
              <a:rPr lang="zh-CN" altLang="en-US" sz="2400" b="1" dirty="0">
                <a:latin typeface="Arial" panose="020B0604020202020204" pitchFamily="34" charset="0"/>
                <a:ea typeface="微软雅黑" panose="020B0503020204020204" pitchFamily="34" charset="-122"/>
                <a:cs typeface="+mn-ea"/>
                <a:sym typeface="Arial" panose="020B0604020202020204" pitchFamily="34" charset="0"/>
              </a:rPr>
              <a:t>万</a:t>
            </a:r>
            <a:r>
              <a:rPr lang="en-US" altLang="zh-CN" sz="2400" b="1"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的记录数，总大小</a:t>
            </a:r>
            <a:r>
              <a:rPr lang="en-US" altLang="zh-CN" sz="2400" b="1" dirty="0">
                <a:latin typeface="Arial" panose="020B0604020202020204" pitchFamily="34" charset="0"/>
                <a:ea typeface="微软雅黑" panose="020B0503020204020204" pitchFamily="34" charset="-122"/>
                <a:cs typeface="+mn-ea"/>
                <a:sym typeface="Arial" panose="020B0604020202020204" pitchFamily="34" charset="0"/>
              </a:rPr>
              <a:t>3.3G</a:t>
            </a: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a:p>
            <a:pPr indent="0" algn="l">
              <a:lnSpc>
                <a:spcPct val="125000"/>
              </a:lnSpc>
              <a:spcBef>
                <a:spcPts val="0"/>
              </a:spcBef>
              <a:spcAft>
                <a:spcPts val="0"/>
              </a:spcAft>
              <a:buFont typeface="Wingdings" panose="05000000000000000000" charset="0"/>
              <a:buNone/>
            </a:pP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a:p>
            <a:pPr indent="0" algn="l">
              <a:lnSpc>
                <a:spcPct val="125000"/>
              </a:lnSpc>
              <a:spcBef>
                <a:spcPts val="0"/>
              </a:spcBef>
              <a:spcAft>
                <a:spcPts val="0"/>
              </a:spcAft>
              <a:buFont typeface="Wingdings" panose="05000000000000000000" charset="0"/>
              <a:buNone/>
            </a:pP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p:cNvSpPr txBox="1"/>
          <p:nvPr/>
        </p:nvSpPr>
        <p:spPr>
          <a:xfrm>
            <a:off x="631825" y="5887085"/>
            <a:ext cx="8867775" cy="398780"/>
          </a:xfrm>
          <a:prstGeom prst="rect">
            <a:avLst/>
          </a:prstGeom>
          <a:noFill/>
        </p:spPr>
        <p:txBody>
          <a:bodyPr wrap="squar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[1]</a:t>
            </a:r>
            <a:r>
              <a:rPr lang="en-US" altLang="zh-CN" sz="2000" u="sng" dirty="0">
                <a:solidFill>
                  <a:schemeClr val="accent3">
                    <a:lumMod val="60000"/>
                    <a:lumOff val="40000"/>
                  </a:schemeClr>
                </a:solidFill>
                <a:latin typeface="Arial" panose="020B0604020202020204" pitchFamily="34" charset="0"/>
                <a:ea typeface="微软雅黑" panose="020B0503020204020204" pitchFamily="34" charset="-122"/>
                <a:cs typeface="+mn-ea"/>
                <a:sym typeface="Arial" panose="020B0604020202020204" pitchFamily="34" charset="0"/>
              </a:rPr>
              <a:t>https://www.kaggle.com/datasets/eliasdabbas/web-server-access-logs</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p:txBody>
      </p:sp>
      <p:pic>
        <p:nvPicPr>
          <p:cNvPr id="7" name="图片 6"/>
          <p:cNvPicPr>
            <a:picLocks noChangeAspect="1"/>
          </p:cNvPicPr>
          <p:nvPr>
            <p:custDataLst>
              <p:tags r:id="rId1"/>
            </p:custDataLst>
          </p:nvPr>
        </p:nvPicPr>
        <p:blipFill>
          <a:blip r:embed="rId4"/>
          <a:stretch>
            <a:fillRect/>
          </a:stretch>
        </p:blipFill>
        <p:spPr>
          <a:xfrm>
            <a:off x="1570990" y="1654810"/>
            <a:ext cx="7637145" cy="35483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4"/>
            <p:custDataLst>
              <p:tags r:id="rId1"/>
            </p:custDataLst>
          </p:nvPr>
        </p:nvSpPr>
        <p:spPr/>
        <p:txBody>
          <a:bodyPr/>
          <a:lstStyle/>
          <a:p>
            <a:r>
              <a:rPr lang="en-US" altLang="zh-CN" dirty="0">
                <a:sym typeface="Arial" panose="020B0604020202020204" pitchFamily="34" charset="0"/>
              </a:rPr>
              <a:t>&lt; </a:t>
            </a:r>
            <a:fld id="{A548B57D-AE10-4CF7-A9DF-59FEFA91B28E}" type="slidenum">
              <a:rPr lang="zh-CN" altLang="en-US" smtClean="0">
                <a:sym typeface="Arial" panose="020B0604020202020204" pitchFamily="34" charset="0"/>
              </a:rPr>
              <a:t>6</a:t>
            </a:fld>
            <a:r>
              <a:rPr lang="zh-CN" altLang="en-US" dirty="0">
                <a:sym typeface="Arial" panose="020B0604020202020204" pitchFamily="34" charset="0"/>
              </a:rPr>
              <a:t> </a:t>
            </a:r>
            <a:r>
              <a:rPr lang="en-US" altLang="zh-CN" dirty="0">
                <a:sym typeface="Arial" panose="020B0604020202020204" pitchFamily="34" charset="0"/>
              </a:rPr>
              <a:t>&gt;</a:t>
            </a:r>
            <a:endParaRPr lang="zh-CN" altLang="en-US" dirty="0">
              <a:sym typeface="Arial" panose="020B0604020202020204" pitchFamily="34" charset="0"/>
            </a:endParaRPr>
          </a:p>
        </p:txBody>
      </p:sp>
      <p:sp>
        <p:nvSpPr>
          <p:cNvPr id="12" name="标题 11"/>
          <p:cNvSpPr>
            <a:spLocks noGrp="1"/>
          </p:cNvSpPr>
          <p:nvPr>
            <p:ph type="title"/>
            <p:custDataLst>
              <p:tags r:id="rId2"/>
            </p:custDataLst>
          </p:nvPr>
        </p:nvSpPr>
        <p:spPr/>
        <p:txBody>
          <a:bodyPr/>
          <a:lstStyle/>
          <a:p>
            <a:r>
              <a:rPr lang="en-US" altLang="zh-CN" dirty="0">
                <a:sym typeface="Arial" panose="020B0604020202020204" pitchFamily="34" charset="0"/>
              </a:rPr>
              <a:t>1.3 </a:t>
            </a:r>
            <a:r>
              <a:rPr dirty="0">
                <a:sym typeface="Arial" panose="020B0604020202020204" pitchFamily="34" charset="0"/>
              </a:rPr>
              <a:t>数据集描述</a:t>
            </a:r>
            <a:endParaRPr lang="zh-CN" altLang="en-US" dirty="0">
              <a:sym typeface="Arial" panose="020B0604020202020204" pitchFamily="34" charset="0"/>
            </a:endParaRPr>
          </a:p>
        </p:txBody>
      </p:sp>
      <p:pic>
        <p:nvPicPr>
          <p:cNvPr id="13" name="图片 12"/>
          <p:cNvPicPr>
            <a:picLocks noChangeAspect="1"/>
          </p:cNvPicPr>
          <p:nvPr>
            <p:custDataLst>
              <p:tags r:id="rId3"/>
            </p:custDataLst>
          </p:nvPr>
        </p:nvPicPr>
        <p:blipFill>
          <a:blip r:embed="rId7"/>
          <a:stretch>
            <a:fillRect/>
          </a:stretch>
        </p:blipFill>
        <p:spPr>
          <a:xfrm>
            <a:off x="1025525" y="1576705"/>
            <a:ext cx="9973310" cy="1303020"/>
          </a:xfrm>
          <a:prstGeom prst="rect">
            <a:avLst/>
          </a:prstGeom>
        </p:spPr>
      </p:pic>
      <p:sp>
        <p:nvSpPr>
          <p:cNvPr id="14" name="文本框 13"/>
          <p:cNvSpPr txBox="1"/>
          <p:nvPr>
            <p:custDataLst>
              <p:tags r:id="rId4"/>
            </p:custDataLst>
          </p:nvPr>
        </p:nvSpPr>
        <p:spPr>
          <a:xfrm>
            <a:off x="588645" y="927100"/>
            <a:ext cx="11518265" cy="5400675"/>
          </a:xfrm>
          <a:prstGeom prst="rect">
            <a:avLst/>
          </a:prstGeom>
          <a:noFill/>
        </p:spPr>
        <p:txBody>
          <a:bodyPr wrap="square" rtlCol="0" anchor="t">
            <a:spAutoFit/>
          </a:bodyPr>
          <a:lstStyle/>
          <a:p>
            <a:pPr marL="342900" indent="-342900" algn="l">
              <a:lnSpc>
                <a:spcPct val="125000"/>
              </a:lnSpc>
              <a:spcBef>
                <a:spcPts val="0"/>
              </a:spcBef>
              <a:spcAft>
                <a:spcPts val="0"/>
              </a:spcAft>
              <a:buFont typeface="Wingdings" panose="05000000000000000000" charset="0"/>
              <a:buChar char="Ø"/>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日志数据：</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25000"/>
              </a:lnSpc>
              <a:spcBef>
                <a:spcPts val="0"/>
              </a:spcBef>
              <a:spcAft>
                <a:spcPts val="0"/>
              </a:spcAft>
              <a:buFont typeface="Wingdings" panose="05000000000000000000" charset="0"/>
              <a:buChar char="Ø"/>
            </a:pP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a:p>
            <a:pPr indent="0" algn="l">
              <a:lnSpc>
                <a:spcPct val="125000"/>
              </a:lnSpc>
              <a:spcBef>
                <a:spcPts val="0"/>
              </a:spcBef>
              <a:spcAft>
                <a:spcPts val="0"/>
              </a:spcAft>
              <a:buFont typeface="Wingdings" panose="05000000000000000000" charset="0"/>
              <a:buNone/>
            </a:pP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25000"/>
              </a:lnSpc>
              <a:spcBef>
                <a:spcPts val="0"/>
              </a:spcBef>
              <a:spcAft>
                <a:spcPts val="0"/>
              </a:spcAft>
              <a:buFont typeface="Wingdings" panose="05000000000000000000" charset="0"/>
              <a:buChar char="Ø"/>
            </a:pPr>
            <a:endParaRPr lang="zh-CN" altLang="en-US" sz="24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25000"/>
              </a:lnSpc>
              <a:spcBef>
                <a:spcPts val="0"/>
              </a:spcBef>
              <a:spcAft>
                <a:spcPts val="0"/>
              </a:spcAft>
              <a:buFont typeface="Wingdings" panose="05000000000000000000" charset="0"/>
              <a:buChar char="Ø"/>
            </a:pP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a:p>
            <a:pPr marL="342900" indent="-342900" algn="l">
              <a:lnSpc>
                <a:spcPct val="125000"/>
              </a:lnSpc>
              <a:spcBef>
                <a:spcPts val="0"/>
              </a:spcBef>
              <a:spcAft>
                <a:spcPts val="0"/>
              </a:spcAft>
              <a:buFont typeface="Wingdings" panose="05000000000000000000" charset="0"/>
              <a:buChar char="Ø"/>
            </a:pP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格式解析：</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l">
              <a:lnSpc>
                <a:spcPct val="125000"/>
              </a:lnSpc>
              <a:spcBef>
                <a:spcPts val="0"/>
              </a:spcBef>
              <a:spcAft>
                <a:spcPts val="0"/>
              </a:spcAft>
              <a:buFont typeface="Arial" panose="020B0604020202020204" pitchFamily="34" charset="0"/>
              <a:buChar char="•"/>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remote_addr</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客户端</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ip</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地址</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31.56.96.51</a:t>
            </a:r>
          </a:p>
          <a:p>
            <a:pPr marL="800100" lvl="1" indent="-342900" algn="l">
              <a:lnSpc>
                <a:spcPct val="125000"/>
              </a:lnSpc>
              <a:spcBef>
                <a:spcPts val="0"/>
              </a:spcBef>
              <a:spcAft>
                <a:spcPts val="0"/>
              </a:spcAft>
              <a:buFont typeface="Arial" panose="020B0604020202020204" pitchFamily="34" charset="0"/>
              <a:buChar char="•"/>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remote_user</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客户端用户名称</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a:t>
            </a:r>
          </a:p>
          <a:p>
            <a:pPr marL="800100" lvl="1" indent="-342900" algn="l">
              <a:lnSpc>
                <a:spcPct val="125000"/>
              </a:lnSpc>
              <a:spcBef>
                <a:spcPts val="0"/>
              </a:spcBef>
              <a:spcAft>
                <a:spcPts val="0"/>
              </a:spcAft>
              <a:buFont typeface="Arial" panose="020B0604020202020204" pitchFamily="34" charset="0"/>
              <a:buChar char="•"/>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time_local</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访问时间与时区</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[22/Jan/2019:03:56:16 +0330]</a:t>
            </a:r>
          </a:p>
          <a:p>
            <a:pPr marL="800100" lvl="1" indent="-342900" algn="l">
              <a:lnSpc>
                <a:spcPct val="125000"/>
              </a:lnSpc>
              <a:spcBef>
                <a:spcPts val="0"/>
              </a:spcBef>
              <a:spcAft>
                <a:spcPts val="0"/>
              </a:spcAft>
              <a:buFont typeface="Arial" panose="020B0604020202020204" pitchFamily="34" charset="0"/>
              <a:buChar char="•"/>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request</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请求行信息      </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a:t>
            </a:r>
            <a:r>
              <a:rPr dirty="0">
                <a:latin typeface="Arial" panose="020B0604020202020204" pitchFamily="34" charset="0"/>
                <a:ea typeface="微软雅黑" panose="020B0503020204020204" pitchFamily="34" charset="-122"/>
                <a:cs typeface="+mn-ea"/>
                <a:sym typeface="Arial" panose="020B0604020202020204" pitchFamily="34" charset="0"/>
              </a:rPr>
              <a:t>GET /image/60844/productModel/200x200 HTTP/1.1</a:t>
            </a:r>
          </a:p>
          <a:p>
            <a:pPr marL="800100" lvl="1" indent="-342900" algn="l">
              <a:lnSpc>
                <a:spcPct val="125000"/>
              </a:lnSpc>
              <a:spcBef>
                <a:spcPts val="0"/>
              </a:spcBef>
              <a:spcAft>
                <a:spcPts val="0"/>
              </a:spcAft>
              <a:buFont typeface="Arial" panose="020B0604020202020204" pitchFamily="34" charset="0"/>
              <a:buChar char="•"/>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status</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请求状态</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200</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l">
              <a:lnSpc>
                <a:spcPct val="125000"/>
              </a:lnSpc>
              <a:spcBef>
                <a:spcPts val="0"/>
              </a:spcBef>
              <a:spcAft>
                <a:spcPts val="0"/>
              </a:spcAft>
              <a:buFont typeface="Arial" panose="020B0604020202020204" pitchFamily="34" charset="0"/>
              <a:buChar char="•"/>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body_bytes_sent:    </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发送的</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body</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大小</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5667</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a:p>
            <a:pPr marL="800100" lvl="1" indent="-342900" algn="l">
              <a:lnSpc>
                <a:spcPct val="125000"/>
              </a:lnSpc>
              <a:spcBef>
                <a:spcPts val="0"/>
              </a:spcBef>
              <a:spcAft>
                <a:spcPts val="0"/>
              </a:spcAft>
              <a:buFont typeface="Arial" panose="020B0604020202020204" pitchFamily="34" charset="0"/>
              <a:buChar char="•"/>
            </a:pPr>
            <a:r>
              <a:rPr lang="en-US" altLang="zh-CN" dirty="0" err="1">
                <a:latin typeface="Arial" panose="020B0604020202020204" pitchFamily="34" charset="0"/>
                <a:ea typeface="微软雅黑" panose="020B0503020204020204" pitchFamily="34" charset="-122"/>
                <a:cs typeface="+mn-ea"/>
                <a:sym typeface="Arial" panose="020B0604020202020204" pitchFamily="34" charset="0"/>
              </a:rPr>
              <a:t>http_referer</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跳转过来的链接</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https://www.zanbil.ir/m/filter/b113</a:t>
            </a:r>
          </a:p>
          <a:p>
            <a:pPr marL="800100" lvl="1" indent="-342900" algn="l">
              <a:lnSpc>
                <a:spcPct val="125000"/>
              </a:lnSpc>
              <a:spcBef>
                <a:spcPts val="0"/>
              </a:spcBef>
              <a:spcAft>
                <a:spcPts val="0"/>
              </a:spcAft>
              <a:buFont typeface="Arial" panose="020B0604020202020204" pitchFamily="34" charset="0"/>
              <a:buChar char="•"/>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http_user_agent</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客户端相关的信息</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Mozilla/5.0 (Linux; Android 6.0; ALE-L21 Build/HuaweiAL..)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stretch>
            <a:fillRect/>
          </a:stretch>
        </p:blipFill>
        <p:spPr>
          <a:xfrm>
            <a:off x="0" y="0"/>
            <a:ext cx="12192000" cy="6858000"/>
          </a:xfrm>
          <a:prstGeom prst="rect">
            <a:avLst/>
          </a:prstGeom>
        </p:spPr>
      </p:pic>
      <p:sp>
        <p:nvSpPr>
          <p:cNvPr id="23" name="文本框 22"/>
          <p:cNvSpPr txBox="1"/>
          <p:nvPr/>
        </p:nvSpPr>
        <p:spPr>
          <a:xfrm>
            <a:off x="1545157" y="1940541"/>
            <a:ext cx="244904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PART 02</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514931" y="2961840"/>
            <a:ext cx="3161242" cy="9220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集群架构</a:t>
            </a: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矩形 71"/>
          <p:cNvSpPr/>
          <p:nvPr/>
        </p:nvSpPr>
        <p:spPr>
          <a:xfrm>
            <a:off x="1514931" y="3910893"/>
            <a:ext cx="5065277" cy="52197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chemeClr val="bg1">
                    <a:lumMod val="50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Cluster Architecture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8</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2.1 </a:t>
            </a:r>
            <a:r>
              <a:rPr dirty="0">
                <a:sym typeface="Arial" panose="020B0604020202020204" pitchFamily="34" charset="0"/>
              </a:rPr>
              <a:t>集群架构</a:t>
            </a:r>
          </a:p>
        </p:txBody>
      </p:sp>
      <p:pic>
        <p:nvPicPr>
          <p:cNvPr id="10" name="图片 9" descr="期末架构"/>
          <p:cNvPicPr>
            <a:picLocks noChangeAspect="1"/>
          </p:cNvPicPr>
          <p:nvPr/>
        </p:nvPicPr>
        <p:blipFill>
          <a:blip r:embed="rId3"/>
          <a:stretch>
            <a:fillRect/>
          </a:stretch>
        </p:blipFill>
        <p:spPr>
          <a:xfrm>
            <a:off x="2383155" y="861060"/>
            <a:ext cx="7172327" cy="5760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a:sym typeface="Arial" panose="020B0604020202020204" pitchFamily="34" charset="0"/>
              </a:rPr>
              <a:t>&lt; </a:t>
            </a:r>
            <a:fld id="{A548B57D-AE10-4CF7-A9DF-59FEFA91B28E}" type="slidenum">
              <a:rPr lang="zh-CN" altLang="en-US" smtClean="0">
                <a:sym typeface="Arial" panose="020B0604020202020204" pitchFamily="34" charset="0"/>
              </a:rPr>
              <a:t>9</a:t>
            </a:fld>
            <a:r>
              <a:rPr lang="zh-CN" altLang="en-US">
                <a:sym typeface="Arial" panose="020B0604020202020204" pitchFamily="34" charset="0"/>
              </a:rPr>
              <a:t> </a:t>
            </a:r>
            <a:r>
              <a:rPr lang="en-US" altLang="zh-CN">
                <a:sym typeface="Arial" panose="020B0604020202020204" pitchFamily="34" charset="0"/>
              </a:rPr>
              <a:t>&gt;</a:t>
            </a:r>
            <a:endParaRPr lang="zh-CN" altLang="en-US" dirty="0">
              <a:sym typeface="Arial" panose="020B0604020202020204" pitchFamily="34" charset="0"/>
            </a:endParaRPr>
          </a:p>
        </p:txBody>
      </p:sp>
      <p:sp>
        <p:nvSpPr>
          <p:cNvPr id="2" name="标题 1"/>
          <p:cNvSpPr>
            <a:spLocks noGrp="1"/>
          </p:cNvSpPr>
          <p:nvPr>
            <p:ph type="title"/>
          </p:nvPr>
        </p:nvSpPr>
        <p:spPr/>
        <p:txBody>
          <a:bodyPr/>
          <a:lstStyle/>
          <a:p>
            <a:r>
              <a:rPr lang="en-US" altLang="zh-CN" dirty="0">
                <a:sym typeface="Arial" panose="020B0604020202020204" pitchFamily="34" charset="0"/>
              </a:rPr>
              <a:t>2.2 </a:t>
            </a:r>
            <a:r>
              <a:rPr lang="zh-CN" altLang="en-US" dirty="0">
                <a:sym typeface="Arial" panose="020B0604020202020204" pitchFamily="34" charset="0"/>
              </a:rPr>
              <a:t>数据流转</a:t>
            </a:r>
          </a:p>
        </p:txBody>
      </p:sp>
      <p:sp>
        <p:nvSpPr>
          <p:cNvPr id="5" name="文本框 4"/>
          <p:cNvSpPr txBox="1"/>
          <p:nvPr/>
        </p:nvSpPr>
        <p:spPr>
          <a:xfrm>
            <a:off x="765810" y="3235325"/>
            <a:ext cx="10827385" cy="3207385"/>
          </a:xfrm>
          <a:prstGeom prst="rect">
            <a:avLst/>
          </a:prstGeom>
          <a:noFill/>
        </p:spPr>
        <p:txBody>
          <a:bodyPr wrap="square" rtlCol="0">
            <a:spAutoFit/>
          </a:bodyPr>
          <a:lstStyle/>
          <a:p>
            <a:pPr marL="342900" indent="-342900">
              <a:lnSpc>
                <a:spcPts val="2700"/>
              </a:lnSpc>
              <a:buFont typeface="Wingdings" panose="05000000000000000000" charset="0"/>
              <a:buChar char="Ø"/>
            </a:pPr>
            <a:r>
              <a:rPr lang="zh-CN" altLang="en-US" b="1" dirty="0">
                <a:latin typeface="Arial" panose="020B0604020202020204" pitchFamily="34" charset="0"/>
                <a:ea typeface="微软雅黑" panose="020B0503020204020204" pitchFamily="34" charset="-122"/>
                <a:cs typeface="+mn-ea"/>
                <a:sym typeface="Arial" panose="020B0604020202020204" pitchFamily="34" charset="0"/>
              </a:rPr>
              <a:t>数据采集</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a:p>
            <a:pPr lvl="1" indent="0">
              <a:lnSpc>
                <a:spcPts val="2700"/>
              </a:lnSpc>
              <a:buFont typeface="Wingdings" panose="05000000000000000000" charset="0"/>
              <a:buNone/>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实时日志分发脚本对日志数据进行切割，并将其采集到</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Flume</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集群进行缓冲与初步分流，然后分别</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a:t>
            </a:r>
          </a:p>
          <a:p>
            <a:pPr marL="0" lvl="0" indent="0">
              <a:lnSpc>
                <a:spcPts val="2700"/>
              </a:lnSpc>
              <a:buFont typeface="Wingdings" panose="05000000000000000000" charset="0"/>
              <a:buNone/>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将其发送到</a:t>
            </a:r>
            <a:r>
              <a:rPr lang="en-US" altLang="zh-CN" dirty="0" err="1">
                <a:latin typeface="Arial" panose="020B0604020202020204" pitchFamily="34" charset="0"/>
                <a:ea typeface="微软雅黑" panose="020B0503020204020204" pitchFamily="34" charset="-122"/>
                <a:cs typeface="+mn-ea"/>
                <a:sym typeface="Arial" panose="020B0604020202020204" pitchFamily="34" charset="0"/>
              </a:rPr>
              <a:t>Kakfa</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集群与</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HDFS</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中。</a:t>
            </a:r>
          </a:p>
          <a:p>
            <a:pPr marL="342900" lvl="0" indent="-342900">
              <a:lnSpc>
                <a:spcPts val="2700"/>
              </a:lnSpc>
              <a:buFont typeface="Wingdings" panose="05000000000000000000" charset="0"/>
              <a:buChar char="Ø"/>
            </a:pPr>
            <a:r>
              <a:rPr lang="zh-CN" altLang="en-US" b="1" dirty="0">
                <a:latin typeface="Arial" panose="020B0604020202020204" pitchFamily="34" charset="0"/>
                <a:ea typeface="微软雅黑" panose="020B0503020204020204" pitchFamily="34" charset="-122"/>
                <a:cs typeface="+mn-ea"/>
                <a:sym typeface="Arial" panose="020B0604020202020204" pitchFamily="34" charset="0"/>
              </a:rPr>
              <a:t>实时日志分析</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a:p>
            <a:pPr lvl="0" indent="457200">
              <a:lnSpc>
                <a:spcPts val="2700"/>
              </a:lnSpc>
              <a:buFont typeface="Wingdings" panose="05000000000000000000" charset="0"/>
              <a:buNone/>
            </a:pP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用</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Spark Streaming</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来处理</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Kakfa</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的数据流，以时间片为单位进行拆分，对日志数据进行清洗、分段、整合、特征提取，对其进行统计特征分析，并将结果实时更新到</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HBase</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MySQL</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中。</a:t>
            </a:r>
          </a:p>
          <a:p>
            <a:pPr marL="342900" lvl="0" indent="-342900">
              <a:lnSpc>
                <a:spcPts val="2700"/>
              </a:lnSpc>
              <a:buFont typeface="Wingdings" panose="05000000000000000000" charset="0"/>
              <a:buChar char="Ø"/>
            </a:pPr>
            <a:r>
              <a:rPr lang="zh-CN" altLang="en-US" b="1" dirty="0">
                <a:latin typeface="Arial" panose="020B0604020202020204" pitchFamily="34" charset="0"/>
                <a:ea typeface="微软雅黑" panose="020B0503020204020204" pitchFamily="34" charset="-122"/>
                <a:cs typeface="+mn-ea"/>
                <a:sym typeface="Arial" panose="020B0604020202020204" pitchFamily="34" charset="0"/>
              </a:rPr>
              <a:t>离线日志分析</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a:p>
            <a:pPr lvl="1" indent="0">
              <a:lnSpc>
                <a:spcPts val="2700"/>
              </a:lnSpc>
              <a:buFont typeface="Wingdings" panose="05000000000000000000" charset="0"/>
              <a:buNone/>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读取</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HDFS</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中存储的日志数据，用正则匹配出所需的字段和特征信息，基于</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Spark MLlib</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对特征</a:t>
            </a:r>
          </a:p>
          <a:p>
            <a:pPr marL="0" lvl="0" indent="0">
              <a:lnSpc>
                <a:spcPts val="2700"/>
              </a:lnSpc>
              <a:buFont typeface="Wingdings" panose="05000000000000000000" charset="0"/>
              <a:buNone/>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进行学习分类，并对结果数据进行整合与可视化。</a:t>
            </a:r>
          </a:p>
        </p:txBody>
      </p:sp>
      <p:pic>
        <p:nvPicPr>
          <p:cNvPr id="8" name="图片 7" descr="技术架构 - 2"/>
          <p:cNvPicPr>
            <a:picLocks noChangeAspect="1"/>
          </p:cNvPicPr>
          <p:nvPr/>
        </p:nvPicPr>
        <p:blipFill>
          <a:blip r:embed="rId3"/>
          <a:stretch>
            <a:fillRect/>
          </a:stretch>
        </p:blipFill>
        <p:spPr>
          <a:xfrm>
            <a:off x="765810" y="1113790"/>
            <a:ext cx="10867491" cy="19800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zZiM2JjNDljMmY4NGViN2QxNjgyNTE4ZWZiMDM3Mz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TotalTime>
  <Words>5668</Words>
  <Application>Microsoft Office PowerPoint</Application>
  <PresentationFormat>宽屏</PresentationFormat>
  <Paragraphs>492</Paragraphs>
  <Slides>36</Slides>
  <Notes>36</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36</vt:i4>
      </vt:variant>
    </vt:vector>
  </HeadingPairs>
  <TitlesOfParts>
    <vt:vector size="47" baseType="lpstr">
      <vt:lpstr>Söhne</vt:lpstr>
      <vt:lpstr>等线</vt:lpstr>
      <vt:lpstr>楷体</vt:lpstr>
      <vt:lpstr>微软雅黑</vt:lpstr>
      <vt:lpstr>Arial</vt:lpstr>
      <vt:lpstr>Calibri</vt:lpstr>
      <vt:lpstr>Segoe UI</vt:lpstr>
      <vt:lpstr>Segoe UI Light</vt:lpstr>
      <vt:lpstr>Wingdings</vt:lpstr>
      <vt:lpstr>自定义设计方案</vt:lpstr>
      <vt:lpstr>1_自定义设计方案</vt:lpstr>
      <vt:lpstr>PowerPoint 演示文稿</vt:lpstr>
      <vt:lpstr>PowerPoint 演示文稿</vt:lpstr>
      <vt:lpstr>PowerPoint 演示文稿</vt:lpstr>
      <vt:lpstr>1.1 项目背景</vt:lpstr>
      <vt:lpstr>1.2 数据集描述</vt:lpstr>
      <vt:lpstr>1.3 数据集描述</vt:lpstr>
      <vt:lpstr>PowerPoint 演示文稿</vt:lpstr>
      <vt:lpstr>2.1 集群架构</vt:lpstr>
      <vt:lpstr>2.2 数据流转</vt:lpstr>
      <vt:lpstr>2.3 集群规划</vt:lpstr>
      <vt:lpstr>2.4 集群通讯 </vt:lpstr>
      <vt:lpstr>2.5.1 Flume集群</vt:lpstr>
      <vt:lpstr>2.5.2 Kafka集群 </vt:lpstr>
      <vt:lpstr>2.5.3 Spark集群 </vt:lpstr>
      <vt:lpstr>2.5.3 Spark集群--Spark Streaming </vt:lpstr>
      <vt:lpstr>PowerPoint 演示文稿</vt:lpstr>
      <vt:lpstr>3.1 部分环境配置----Flume</vt:lpstr>
      <vt:lpstr>3.1 部分环境配置----Flume</vt:lpstr>
      <vt:lpstr>3.1 部分环境配置----Kafka</vt:lpstr>
      <vt:lpstr>3.1 部分环境配置----Spark Streaming</vt:lpstr>
      <vt:lpstr>3.1 部分环境配置----HBase数据更新</vt:lpstr>
      <vt:lpstr>3.2 Spark实时数据分析</vt:lpstr>
      <vt:lpstr>3.2 Spark实时数据分析</vt:lpstr>
      <vt:lpstr>3.2 Spark实时数据分析</vt:lpstr>
      <vt:lpstr>3.2 Spark实时数据分析</vt:lpstr>
      <vt:lpstr>3.2 Spark实时数据分析</vt:lpstr>
      <vt:lpstr>3.2 Spark实时数据分析</vt:lpstr>
      <vt:lpstr>3.3 日志数据挖掘——用户聚类</vt:lpstr>
      <vt:lpstr>3.3 日志数据挖掘——聚类结果分析</vt:lpstr>
      <vt:lpstr>3.3 日志数据挖掘——有购物意向的用户分析</vt:lpstr>
      <vt:lpstr>3.4 可视化绘图</vt:lpstr>
      <vt:lpstr>3.4 可视化绘图</vt:lpstr>
      <vt:lpstr>3.4 可视化绘图</vt:lpstr>
      <vt:lpstr>PowerPoint 演示文稿</vt:lpstr>
      <vt:lpstr>4 小组分工</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鹏 许</cp:lastModifiedBy>
  <cp:revision>552</cp:revision>
  <dcterms:created xsi:type="dcterms:W3CDTF">2018-12-09T14:29:00Z</dcterms:created>
  <dcterms:modified xsi:type="dcterms:W3CDTF">2023-12-22T02:45:25Z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C6526462AAE6447EAB806D6DA1264BE8_12</vt:lpwstr>
  </property>
  <property fmtid="{D5CDD505-2E9C-101B-9397-08002B2CF9AE}" pid="12" name="KSOProductBuildVer">
    <vt:lpwstr>2052-12.1.0.15990</vt:lpwstr>
  </property>
</Properties>
</file>